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397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74775" y="1004316"/>
            <a:ext cx="439420" cy="474345"/>
          </a:xfrm>
          <a:custGeom>
            <a:avLst/>
            <a:gdLst/>
            <a:ahLst/>
            <a:cxnLst/>
            <a:rect l="l" t="t" r="r" b="b"/>
            <a:pathLst>
              <a:path w="439419" h="474344">
                <a:moveTo>
                  <a:pt x="0" y="0"/>
                </a:moveTo>
                <a:lnTo>
                  <a:pt x="438912" y="0"/>
                </a:lnTo>
                <a:lnTo>
                  <a:pt x="438912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57300" y="1004316"/>
            <a:ext cx="329184" cy="473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99744" y="1426463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0"/>
                </a:moveTo>
                <a:lnTo>
                  <a:pt x="422147" y="0"/>
                </a:lnTo>
                <a:lnTo>
                  <a:pt x="422147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86547" y="1105940"/>
            <a:ext cx="668530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74775" y="1004316"/>
            <a:ext cx="439420" cy="474345"/>
          </a:xfrm>
          <a:custGeom>
            <a:avLst/>
            <a:gdLst/>
            <a:ahLst/>
            <a:cxnLst/>
            <a:rect l="l" t="t" r="r" b="b"/>
            <a:pathLst>
              <a:path w="439419" h="474344">
                <a:moveTo>
                  <a:pt x="0" y="0"/>
                </a:moveTo>
                <a:lnTo>
                  <a:pt x="438912" y="0"/>
                </a:lnTo>
                <a:lnTo>
                  <a:pt x="438912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57300" y="1004316"/>
            <a:ext cx="329184" cy="47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99744" y="1426463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0"/>
                </a:moveTo>
                <a:lnTo>
                  <a:pt x="422147" y="0"/>
                </a:lnTo>
                <a:lnTo>
                  <a:pt x="422147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9354" y="1105940"/>
            <a:ext cx="723969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>
                <a:solidFill>
                  <a:srgbClr val="3333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9265" y="1611281"/>
            <a:ext cx="7432040" cy="5136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Backpropag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kuet.ac.bd/cse/akhan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gility.com/argility-ecosystem-solutions/industry-4-0/machine-learning-deep-learn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331" y="3003804"/>
            <a:ext cx="439420" cy="475615"/>
          </a:xfrm>
          <a:custGeom>
            <a:avLst/>
            <a:gdLst/>
            <a:ahLst/>
            <a:cxnLst/>
            <a:rect l="l" t="t" r="r" b="b"/>
            <a:pathLst>
              <a:path w="439419" h="475614">
                <a:moveTo>
                  <a:pt x="0" y="0"/>
                </a:moveTo>
                <a:lnTo>
                  <a:pt x="438912" y="0"/>
                </a:lnTo>
                <a:lnTo>
                  <a:pt x="438912" y="475488"/>
                </a:lnTo>
                <a:lnTo>
                  <a:pt x="0" y="475488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5380" y="3003804"/>
            <a:ext cx="329183" cy="47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775" y="3425952"/>
            <a:ext cx="424180" cy="475615"/>
          </a:xfrm>
          <a:custGeom>
            <a:avLst/>
            <a:gdLst/>
            <a:ahLst/>
            <a:cxnLst/>
            <a:rect l="l" t="t" r="r" b="b"/>
            <a:pathLst>
              <a:path w="424180" h="475614">
                <a:moveTo>
                  <a:pt x="0" y="0"/>
                </a:moveTo>
                <a:lnTo>
                  <a:pt x="423672" y="0"/>
                </a:lnTo>
                <a:lnTo>
                  <a:pt x="423672" y="475488"/>
                </a:lnTo>
                <a:lnTo>
                  <a:pt x="0" y="475488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52800"/>
            <a:ext cx="90098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8710" y="2895600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3670" y="4219447"/>
            <a:ext cx="6253480" cy="2249398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85"/>
              </a:spcBef>
            </a:pPr>
            <a:r>
              <a:rPr lang="en-US" sz="2400" b="1" spc="-5" dirty="0">
                <a:solidFill>
                  <a:srgbClr val="0000FF"/>
                </a:solidFill>
                <a:latin typeface="Arial"/>
                <a:cs typeface="Arial"/>
              </a:rPr>
              <a:t>Presenter</a:t>
            </a:r>
          </a:p>
          <a:p>
            <a:pPr marL="635" algn="ctr">
              <a:lnSpc>
                <a:spcPct val="100000"/>
              </a:lnSpc>
              <a:spcBef>
                <a:spcPts val="385"/>
              </a:spcBef>
            </a:pPr>
            <a:r>
              <a:rPr lang="en-US" sz="2400" b="1" spc="-5" dirty="0">
                <a:solidFill>
                  <a:srgbClr val="0000FF"/>
                </a:solidFill>
                <a:latin typeface="Arial"/>
                <a:cs typeface="Arial"/>
              </a:rPr>
              <a:t>Md. Ferdous</a:t>
            </a:r>
          </a:p>
          <a:p>
            <a:pPr marL="635" algn="ctr">
              <a:lnSpc>
                <a:spcPct val="100000"/>
              </a:lnSpc>
              <a:spcBef>
                <a:spcPts val="385"/>
              </a:spcBef>
            </a:pPr>
            <a:r>
              <a:rPr lang="en-US" sz="2400" b="1" spc="-5" dirty="0">
                <a:solidFill>
                  <a:srgbClr val="0000FF"/>
                </a:solidFill>
                <a:latin typeface="Arial"/>
                <a:cs typeface="Arial"/>
              </a:rPr>
              <a:t>Lecturer</a:t>
            </a:r>
            <a:endParaRPr sz="2400" dirty="0">
              <a:latin typeface="Arial"/>
              <a:cs typeface="Arial"/>
            </a:endParaRPr>
          </a:p>
          <a:p>
            <a:pPr marL="12700" marR="5080" indent="-1905" algn="ctr">
              <a:lnSpc>
                <a:spcPct val="110000"/>
              </a:lnSpc>
              <a:spcBef>
                <a:spcPts val="5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Dept. of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Computer Science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Engineering (CSE)</a:t>
            </a:r>
            <a:endParaRPr lang="en-US" sz="2000" dirty="0">
              <a:solidFill>
                <a:srgbClr val="0000FF"/>
              </a:solidFill>
              <a:latin typeface="Arial"/>
              <a:cs typeface="Arial"/>
            </a:endParaRPr>
          </a:p>
          <a:p>
            <a:pPr marL="12700" marR="5080" indent="-1905" algn="ctr">
              <a:lnSpc>
                <a:spcPct val="110000"/>
              </a:lnSpc>
              <a:spcBef>
                <a:spcPts val="5"/>
              </a:spcBef>
            </a:pP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Bangabandhu Sheikh Mujibur Rahman Science and Technology University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 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94027" y="2565908"/>
            <a:ext cx="6934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0" marR="5080" indent="-1867535">
              <a:lnSpc>
                <a:spcPct val="100000"/>
              </a:lnSpc>
              <a:spcBef>
                <a:spcPts val="100"/>
              </a:spcBef>
            </a:pPr>
            <a:r>
              <a:rPr sz="3600" i="0" dirty="0">
                <a:latin typeface="Arial"/>
                <a:cs typeface="Arial"/>
              </a:rPr>
              <a:t>Neural </a:t>
            </a:r>
            <a:r>
              <a:rPr sz="3600" i="0" spc="-5" dirty="0">
                <a:latin typeface="Arial"/>
                <a:cs typeface="Arial"/>
              </a:rPr>
              <a:t>Networks</a:t>
            </a:r>
            <a:r>
              <a:rPr sz="3600" i="0" spc="-9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and  Deep</a:t>
            </a:r>
            <a:r>
              <a:rPr sz="3600" i="0" spc="-15" dirty="0">
                <a:latin typeface="Arial"/>
                <a:cs typeface="Arial"/>
              </a:rPr>
              <a:t> </a:t>
            </a:r>
            <a:r>
              <a:rPr sz="3600" i="0" spc="-5" dirty="0">
                <a:latin typeface="Arial"/>
                <a:cs typeface="Arial"/>
              </a:rPr>
              <a:t>Learning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4775" y="1004316"/>
            <a:ext cx="439420" cy="474345"/>
          </a:xfrm>
          <a:custGeom>
            <a:avLst/>
            <a:gdLst/>
            <a:ahLst/>
            <a:cxnLst/>
            <a:rect l="l" t="t" r="r" b="b"/>
            <a:pathLst>
              <a:path w="439419" h="474344">
                <a:moveTo>
                  <a:pt x="0" y="0"/>
                </a:moveTo>
                <a:lnTo>
                  <a:pt x="438912" y="0"/>
                </a:lnTo>
                <a:lnTo>
                  <a:pt x="438912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1004316"/>
            <a:ext cx="329184" cy="473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744" y="1426463"/>
            <a:ext cx="422275" cy="474345"/>
          </a:xfrm>
          <a:custGeom>
            <a:avLst/>
            <a:gdLst/>
            <a:ahLst/>
            <a:cxnLst/>
            <a:rect l="l" t="t" r="r" b="b"/>
            <a:pathLst>
              <a:path w="422275" h="474344">
                <a:moveTo>
                  <a:pt x="0" y="0"/>
                </a:moveTo>
                <a:lnTo>
                  <a:pt x="422147" y="0"/>
                </a:lnTo>
                <a:lnTo>
                  <a:pt x="422147" y="473963"/>
                </a:lnTo>
                <a:lnTo>
                  <a:pt x="0" y="473963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3246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105" dirty="0"/>
              <a:t> </a:t>
            </a:r>
            <a:r>
              <a:rPr dirty="0"/>
              <a:t>(Human)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044" y="1621028"/>
            <a:ext cx="6758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Learning </a:t>
            </a:r>
            <a:r>
              <a:rPr sz="2400" dirty="0">
                <a:latin typeface="Times New Roman"/>
                <a:cs typeface="Times New Roman"/>
              </a:rPr>
              <a:t>is the process of acquiring new or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modifying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7572" y="3331464"/>
            <a:ext cx="8057388" cy="3374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663" y="1879091"/>
            <a:ext cx="7954645" cy="14027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539750">
              <a:lnSpc>
                <a:spcPct val="100000"/>
              </a:lnSpc>
              <a:spcBef>
                <a:spcPts val="944"/>
              </a:spcBef>
            </a:pPr>
            <a:r>
              <a:rPr sz="2400" dirty="0">
                <a:latin typeface="Times New Roman"/>
                <a:cs typeface="Times New Roman"/>
              </a:rPr>
              <a:t>existing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knowledge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behaviors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skills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values</a:t>
            </a:r>
            <a:r>
              <a:rPr sz="2400" dirty="0">
                <a:latin typeface="Times New Roman"/>
                <a:cs typeface="Times New Roman"/>
              </a:rPr>
              <a:t>, or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preferences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b="1" spc="-10" dirty="0">
                <a:solidFill>
                  <a:srgbClr val="222222"/>
                </a:solidFill>
                <a:latin typeface="Arial"/>
                <a:cs typeface="Arial"/>
              </a:rPr>
              <a:t>Another</a:t>
            </a:r>
            <a:r>
              <a:rPr sz="1800" b="1" spc="4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22222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95" dirty="0">
                <a:solidFill>
                  <a:srgbClr val="333333"/>
                </a:solidFill>
                <a:latin typeface="Segoe UI"/>
                <a:cs typeface="Segoe UI"/>
              </a:rPr>
              <a:t>“A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change in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human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disposition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or </a:t>
            </a:r>
            <a:r>
              <a:rPr sz="1800" spc="-10" dirty="0">
                <a:solidFill>
                  <a:srgbClr val="333333"/>
                </a:solidFill>
                <a:latin typeface="Segoe UI"/>
                <a:cs typeface="Segoe UI"/>
              </a:rPr>
              <a:t>capability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that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persists over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a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period 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of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time  and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is </a:t>
            </a:r>
            <a:r>
              <a:rPr sz="1800" dirty="0">
                <a:solidFill>
                  <a:srgbClr val="333333"/>
                </a:solidFill>
                <a:latin typeface="Segoe UI"/>
                <a:cs typeface="Segoe UI"/>
              </a:rPr>
              <a:t>not </a:t>
            </a:r>
            <a:r>
              <a:rPr sz="1800" spc="-5" dirty="0">
                <a:solidFill>
                  <a:srgbClr val="333333"/>
                </a:solidFill>
                <a:latin typeface="Segoe UI"/>
                <a:cs typeface="Segoe UI"/>
              </a:rPr>
              <a:t>simply ascribable to processes </a:t>
            </a:r>
            <a:r>
              <a:rPr sz="1800" spc="-20" dirty="0">
                <a:solidFill>
                  <a:srgbClr val="333333"/>
                </a:solidFill>
                <a:latin typeface="Segoe UI"/>
                <a:cs typeface="Segoe UI"/>
              </a:rPr>
              <a:t>of</a:t>
            </a:r>
            <a:r>
              <a:rPr sz="1800" spc="-30" dirty="0">
                <a:solidFill>
                  <a:srgbClr val="333333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333333"/>
                </a:solidFill>
                <a:latin typeface="Segoe UI"/>
                <a:cs typeface="Segoe UI"/>
              </a:rPr>
              <a:t>growth.”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7327" y="6884847"/>
            <a:ext cx="4514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Segoe UI"/>
                <a:cs typeface="Segoe UI"/>
              </a:rPr>
              <a:t>Human brain is </a:t>
            </a:r>
            <a:r>
              <a:rPr sz="1800" dirty="0">
                <a:solidFill>
                  <a:srgbClr val="0000FF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0000FF"/>
                </a:solidFill>
                <a:latin typeface="Segoe UI"/>
                <a:cs typeface="Segoe UI"/>
              </a:rPr>
              <a:t>main element </a:t>
            </a:r>
            <a:r>
              <a:rPr sz="1800" spc="-20" dirty="0">
                <a:solidFill>
                  <a:srgbClr val="0000FF"/>
                </a:solidFill>
                <a:latin typeface="Segoe UI"/>
                <a:cs typeface="Segoe UI"/>
              </a:rPr>
              <a:t>of</a:t>
            </a:r>
            <a:r>
              <a:rPr sz="1800" spc="-8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Segoe UI"/>
                <a:cs typeface="Segoe UI"/>
              </a:rPr>
              <a:t>learning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31781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</a:t>
            </a:r>
            <a:r>
              <a:rPr spc="-4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2544" y="1752600"/>
            <a:ext cx="9058656" cy="449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207" y="6360667"/>
            <a:ext cx="8641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Technique </a:t>
            </a:r>
            <a:r>
              <a:rPr sz="1800" dirty="0">
                <a:latin typeface="Times New Roman"/>
                <a:cs typeface="Times New Roman"/>
              </a:rPr>
              <a:t>to give computer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brain like learning ability </a:t>
            </a:r>
            <a:r>
              <a:rPr sz="1800" dirty="0">
                <a:solidFill>
                  <a:srgbClr val="1C1C1C"/>
                </a:solidFill>
                <a:latin typeface="Times New Roman"/>
                <a:cs typeface="Times New Roman"/>
              </a:rPr>
              <a:t>through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progressively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update </a:t>
            </a: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</a:rPr>
              <a:t>with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1800" dirty="0">
                <a:latin typeface="Times New Roman"/>
                <a:cs typeface="Times New Roman"/>
              </a:rPr>
              <a:t>,  </a:t>
            </a:r>
            <a:r>
              <a:rPr sz="1800" spc="-5" dirty="0">
                <a:latin typeface="Times New Roman"/>
                <a:cs typeface="Times New Roman"/>
              </a:rPr>
              <a:t>without </a:t>
            </a:r>
            <a:r>
              <a:rPr sz="1800" dirty="0">
                <a:latin typeface="Times New Roman"/>
                <a:cs typeface="Times New Roman"/>
              </a:rPr>
              <a:t>being explicitly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programmed.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6819" y="1665732"/>
            <a:ext cx="7620000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8155" y="4770120"/>
            <a:ext cx="3741420" cy="1764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8175" y="985526"/>
            <a:ext cx="6224270" cy="110871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pc="-5" dirty="0"/>
              <a:t>Neuron </a:t>
            </a:r>
            <a:r>
              <a:rPr dirty="0"/>
              <a:t>: Learning Element in</a:t>
            </a:r>
            <a:r>
              <a:rPr spc="-125" dirty="0"/>
              <a:t> </a:t>
            </a:r>
            <a:r>
              <a:rPr dirty="0"/>
              <a:t>Brain</a:t>
            </a:r>
          </a:p>
          <a:p>
            <a:pPr marL="1310640">
              <a:lnSpc>
                <a:spcPct val="100000"/>
              </a:lnSpc>
              <a:spcBef>
                <a:spcPts val="735"/>
              </a:spcBef>
            </a:pPr>
            <a:r>
              <a:rPr sz="2500" i="0" spc="-10" dirty="0">
                <a:solidFill>
                  <a:srgbClr val="0066FF"/>
                </a:solidFill>
                <a:latin typeface="Times New Roman"/>
                <a:cs typeface="Times New Roman"/>
              </a:rPr>
              <a:t>(Discovered </a:t>
            </a:r>
            <a:r>
              <a:rPr sz="2500" i="0" spc="-5" dirty="0">
                <a:solidFill>
                  <a:srgbClr val="0066FF"/>
                </a:solidFill>
                <a:latin typeface="Times New Roman"/>
                <a:cs typeface="Times New Roman"/>
              </a:rPr>
              <a:t>in</a:t>
            </a:r>
            <a:r>
              <a:rPr sz="2500" i="0" spc="6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500" i="0" spc="-5" dirty="0">
                <a:solidFill>
                  <a:srgbClr val="0066FF"/>
                </a:solidFill>
                <a:latin typeface="Times New Roman"/>
                <a:cs typeface="Times New Roman"/>
              </a:rPr>
              <a:t>1906)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6547" y="1105940"/>
            <a:ext cx="60344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333399"/>
                </a:solidFill>
                <a:latin typeface="Times New Roman"/>
                <a:cs typeface="Times New Roman"/>
              </a:rPr>
              <a:t>McCulloch-Pitts </a:t>
            </a:r>
            <a:r>
              <a:rPr sz="3200" b="1" i="1" spc="5" dirty="0">
                <a:solidFill>
                  <a:srgbClr val="333399"/>
                </a:solidFill>
                <a:latin typeface="Times New Roman"/>
                <a:cs typeface="Times New Roman"/>
              </a:rPr>
              <a:t>model </a:t>
            </a:r>
            <a:r>
              <a:rPr sz="3200" b="1" i="1" dirty="0">
                <a:solidFill>
                  <a:srgbClr val="333399"/>
                </a:solidFill>
                <a:latin typeface="Times New Roman"/>
                <a:cs typeface="Times New Roman"/>
              </a:rPr>
              <a:t>of a</a:t>
            </a:r>
            <a:r>
              <a:rPr sz="3200" b="1" i="1" spc="-6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3200" b="1" i="1" spc="-5" dirty="0">
                <a:solidFill>
                  <a:srgbClr val="333399"/>
                </a:solidFill>
                <a:latin typeface="Times New Roman"/>
                <a:cs typeface="Times New Roman"/>
              </a:rPr>
              <a:t>Neuron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6155" y="2743200"/>
            <a:ext cx="9115044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0795" y="1748897"/>
            <a:ext cx="2560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0" dirty="0">
                <a:solidFill>
                  <a:srgbClr val="0066FF"/>
                </a:solidFill>
                <a:latin typeface="Times New Roman"/>
                <a:cs typeface="Times New Roman"/>
              </a:rPr>
              <a:t>(Proposed </a:t>
            </a:r>
            <a:r>
              <a:rPr sz="2500" b="1" spc="-5" dirty="0">
                <a:solidFill>
                  <a:srgbClr val="0066FF"/>
                </a:solidFill>
                <a:latin typeface="Times New Roman"/>
                <a:cs typeface="Times New Roman"/>
              </a:rPr>
              <a:t>in</a:t>
            </a:r>
            <a:r>
              <a:rPr sz="2500" b="1" spc="-1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0066FF"/>
                </a:solidFill>
                <a:latin typeface="Times New Roman"/>
                <a:cs typeface="Times New Roman"/>
              </a:rPr>
              <a:t>1943)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1699" y="1032837"/>
            <a:ext cx="7641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5" dirty="0">
                <a:latin typeface="Times New Roman"/>
                <a:cs typeface="Times New Roman"/>
              </a:rPr>
              <a:t>Ability </a:t>
            </a:r>
            <a:r>
              <a:rPr sz="2800" i="0" dirty="0">
                <a:latin typeface="Times New Roman"/>
                <a:cs typeface="Times New Roman"/>
              </a:rPr>
              <a:t>of Single </a:t>
            </a:r>
            <a:r>
              <a:rPr sz="2800" i="0" spc="-10" dirty="0">
                <a:latin typeface="Times New Roman"/>
                <a:cs typeface="Times New Roman"/>
              </a:rPr>
              <a:t>Neuron </a:t>
            </a:r>
            <a:r>
              <a:rPr sz="2800" i="0" spc="-5" dirty="0">
                <a:latin typeface="Times New Roman"/>
                <a:cs typeface="Times New Roman"/>
              </a:rPr>
              <a:t>: </a:t>
            </a:r>
            <a:r>
              <a:rPr sz="2800" i="0" dirty="0">
                <a:latin typeface="Times New Roman"/>
                <a:cs typeface="Times New Roman"/>
              </a:rPr>
              <a:t>Solving </a:t>
            </a:r>
            <a:r>
              <a:rPr sz="2800" i="0" spc="-5" dirty="0">
                <a:latin typeface="Times New Roman"/>
                <a:cs typeface="Times New Roman"/>
              </a:rPr>
              <a:t>Linear</a:t>
            </a:r>
            <a:r>
              <a:rPr sz="2800" i="0" spc="-10" dirty="0">
                <a:latin typeface="Times New Roman"/>
                <a:cs typeface="Times New Roman"/>
              </a:rPr>
              <a:t> </a:t>
            </a:r>
            <a:r>
              <a:rPr sz="2800" i="0" spc="-5" dirty="0">
                <a:latin typeface="Times New Roman"/>
                <a:cs typeface="Times New Roman"/>
              </a:rPr>
              <a:t>Problem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8904" y="1367027"/>
            <a:ext cx="5803392" cy="544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3772" y="831684"/>
            <a:ext cx="717740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i="0" spc="-5" dirty="0">
                <a:latin typeface="Times New Roman"/>
                <a:cs typeface="Times New Roman"/>
              </a:rPr>
              <a:t>Ability </a:t>
            </a:r>
            <a:r>
              <a:rPr i="0" dirty="0">
                <a:latin typeface="Times New Roman"/>
                <a:cs typeface="Times New Roman"/>
              </a:rPr>
              <a:t>of </a:t>
            </a:r>
            <a:r>
              <a:rPr i="0" spc="-5" dirty="0">
                <a:latin typeface="Times New Roman"/>
                <a:cs typeface="Times New Roman"/>
              </a:rPr>
              <a:t>Single Neuron: Unable </a:t>
            </a:r>
            <a:r>
              <a:rPr i="0" dirty="0">
                <a:latin typeface="Times New Roman"/>
                <a:cs typeface="Times New Roman"/>
              </a:rPr>
              <a:t>to </a:t>
            </a:r>
            <a:r>
              <a:rPr i="0" spc="-5" dirty="0">
                <a:latin typeface="Times New Roman"/>
                <a:cs typeface="Times New Roman"/>
              </a:rPr>
              <a:t>Solve  </a:t>
            </a:r>
            <a:r>
              <a:rPr i="0" dirty="0">
                <a:latin typeface="Times New Roman"/>
                <a:cs typeface="Times New Roman"/>
              </a:rPr>
              <a:t>Nonlinear</a:t>
            </a:r>
            <a:r>
              <a:rPr i="0" spc="-3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Problem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5122" y="3570243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5122" y="4332240"/>
            <a:ext cx="153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9903" y="3334511"/>
            <a:ext cx="2286000" cy="1295400"/>
          </a:xfrm>
          <a:custGeom>
            <a:avLst/>
            <a:gdLst/>
            <a:ahLst/>
            <a:cxnLst/>
            <a:rect l="l" t="t" r="r" b="b"/>
            <a:pathLst>
              <a:path w="2286000" h="1295400">
                <a:moveTo>
                  <a:pt x="0" y="647699"/>
                </a:moveTo>
                <a:lnTo>
                  <a:pt x="6288" y="579298"/>
                </a:lnTo>
                <a:lnTo>
                  <a:pt x="24731" y="512965"/>
                </a:lnTo>
                <a:lnTo>
                  <a:pt x="54696" y="449057"/>
                </a:lnTo>
                <a:lnTo>
                  <a:pt x="95548" y="387929"/>
                </a:lnTo>
                <a:lnTo>
                  <a:pt x="119859" y="358520"/>
                </a:lnTo>
                <a:lnTo>
                  <a:pt x="146655" y="329939"/>
                </a:lnTo>
                <a:lnTo>
                  <a:pt x="175855" y="302231"/>
                </a:lnTo>
                <a:lnTo>
                  <a:pt x="207382" y="275442"/>
                </a:lnTo>
                <a:lnTo>
                  <a:pt x="241155" y="249614"/>
                </a:lnTo>
                <a:lnTo>
                  <a:pt x="277096" y="224793"/>
                </a:lnTo>
                <a:lnTo>
                  <a:pt x="315125" y="201024"/>
                </a:lnTo>
                <a:lnTo>
                  <a:pt x="355164" y="178350"/>
                </a:lnTo>
                <a:lnTo>
                  <a:pt x="397133" y="156816"/>
                </a:lnTo>
                <a:lnTo>
                  <a:pt x="440952" y="136468"/>
                </a:lnTo>
                <a:lnTo>
                  <a:pt x="486543" y="117348"/>
                </a:lnTo>
                <a:lnTo>
                  <a:pt x="533827" y="99503"/>
                </a:lnTo>
                <a:lnTo>
                  <a:pt x="582723" y="82975"/>
                </a:lnTo>
                <a:lnTo>
                  <a:pt x="633154" y="67811"/>
                </a:lnTo>
                <a:lnTo>
                  <a:pt x="685040" y="54053"/>
                </a:lnTo>
                <a:lnTo>
                  <a:pt x="738302" y="41748"/>
                </a:lnTo>
                <a:lnTo>
                  <a:pt x="792860" y="30939"/>
                </a:lnTo>
                <a:lnTo>
                  <a:pt x="848635" y="21671"/>
                </a:lnTo>
                <a:lnTo>
                  <a:pt x="905548" y="13988"/>
                </a:lnTo>
                <a:lnTo>
                  <a:pt x="963521" y="7935"/>
                </a:lnTo>
                <a:lnTo>
                  <a:pt x="1022473" y="3556"/>
                </a:lnTo>
                <a:lnTo>
                  <a:pt x="1082325" y="896"/>
                </a:lnTo>
                <a:lnTo>
                  <a:pt x="1142999" y="0"/>
                </a:lnTo>
                <a:lnTo>
                  <a:pt x="1203812" y="896"/>
                </a:lnTo>
                <a:lnTo>
                  <a:pt x="1263784" y="3556"/>
                </a:lnTo>
                <a:lnTo>
                  <a:pt x="1322839" y="7935"/>
                </a:lnTo>
                <a:lnTo>
                  <a:pt x="1380898" y="13988"/>
                </a:lnTo>
                <a:lnTo>
                  <a:pt x="1437883" y="21671"/>
                </a:lnTo>
                <a:lnTo>
                  <a:pt x="1493715" y="30939"/>
                </a:lnTo>
                <a:lnTo>
                  <a:pt x="1548316" y="41748"/>
                </a:lnTo>
                <a:lnTo>
                  <a:pt x="1601608" y="54053"/>
                </a:lnTo>
                <a:lnTo>
                  <a:pt x="1653513" y="67811"/>
                </a:lnTo>
                <a:lnTo>
                  <a:pt x="1703952" y="82975"/>
                </a:lnTo>
                <a:lnTo>
                  <a:pt x="1752848" y="99503"/>
                </a:lnTo>
                <a:lnTo>
                  <a:pt x="1800121" y="117348"/>
                </a:lnTo>
                <a:lnTo>
                  <a:pt x="1845693" y="136468"/>
                </a:lnTo>
                <a:lnTo>
                  <a:pt x="1889487" y="156816"/>
                </a:lnTo>
                <a:lnTo>
                  <a:pt x="1931424" y="178350"/>
                </a:lnTo>
                <a:lnTo>
                  <a:pt x="1971426" y="201024"/>
                </a:lnTo>
                <a:lnTo>
                  <a:pt x="2009414" y="224793"/>
                </a:lnTo>
                <a:lnTo>
                  <a:pt x="2045311" y="249614"/>
                </a:lnTo>
                <a:lnTo>
                  <a:pt x="2079037" y="275442"/>
                </a:lnTo>
                <a:lnTo>
                  <a:pt x="2110515" y="302231"/>
                </a:lnTo>
                <a:lnTo>
                  <a:pt x="2139667" y="329939"/>
                </a:lnTo>
                <a:lnTo>
                  <a:pt x="2166413" y="358520"/>
                </a:lnTo>
                <a:lnTo>
                  <a:pt x="2190677" y="387929"/>
                </a:lnTo>
                <a:lnTo>
                  <a:pt x="2231441" y="449057"/>
                </a:lnTo>
                <a:lnTo>
                  <a:pt x="2261334" y="512965"/>
                </a:lnTo>
                <a:lnTo>
                  <a:pt x="2279729" y="579298"/>
                </a:lnTo>
                <a:lnTo>
                  <a:pt x="2285999" y="647699"/>
                </a:lnTo>
                <a:lnTo>
                  <a:pt x="2284419" y="682137"/>
                </a:lnTo>
                <a:lnTo>
                  <a:pt x="2272008" y="749549"/>
                </a:lnTo>
                <a:lnTo>
                  <a:pt x="2247786" y="814714"/>
                </a:lnTo>
                <a:lnTo>
                  <a:pt x="2212379" y="877276"/>
                </a:lnTo>
                <a:lnTo>
                  <a:pt x="2166413" y="936879"/>
                </a:lnTo>
                <a:lnTo>
                  <a:pt x="2139667" y="965460"/>
                </a:lnTo>
                <a:lnTo>
                  <a:pt x="2110515" y="993168"/>
                </a:lnTo>
                <a:lnTo>
                  <a:pt x="2079037" y="1019957"/>
                </a:lnTo>
                <a:lnTo>
                  <a:pt x="2045311" y="1045785"/>
                </a:lnTo>
                <a:lnTo>
                  <a:pt x="2009414" y="1070606"/>
                </a:lnTo>
                <a:lnTo>
                  <a:pt x="1971426" y="1094375"/>
                </a:lnTo>
                <a:lnTo>
                  <a:pt x="1931424" y="1117049"/>
                </a:lnTo>
                <a:lnTo>
                  <a:pt x="1889487" y="1138583"/>
                </a:lnTo>
                <a:lnTo>
                  <a:pt x="1845693" y="1158931"/>
                </a:lnTo>
                <a:lnTo>
                  <a:pt x="1800121" y="1178051"/>
                </a:lnTo>
                <a:lnTo>
                  <a:pt x="1752848" y="1195896"/>
                </a:lnTo>
                <a:lnTo>
                  <a:pt x="1703952" y="1212424"/>
                </a:lnTo>
                <a:lnTo>
                  <a:pt x="1653513" y="1227588"/>
                </a:lnTo>
                <a:lnTo>
                  <a:pt x="1601608" y="1241346"/>
                </a:lnTo>
                <a:lnTo>
                  <a:pt x="1548316" y="1253651"/>
                </a:lnTo>
                <a:lnTo>
                  <a:pt x="1493715" y="1264460"/>
                </a:lnTo>
                <a:lnTo>
                  <a:pt x="1437883" y="1273728"/>
                </a:lnTo>
                <a:lnTo>
                  <a:pt x="1380898" y="1281411"/>
                </a:lnTo>
                <a:lnTo>
                  <a:pt x="1322839" y="1287464"/>
                </a:lnTo>
                <a:lnTo>
                  <a:pt x="1263784" y="1291843"/>
                </a:lnTo>
                <a:lnTo>
                  <a:pt x="1203812" y="1294503"/>
                </a:lnTo>
                <a:lnTo>
                  <a:pt x="1142999" y="1295399"/>
                </a:lnTo>
                <a:lnTo>
                  <a:pt x="1082325" y="1294503"/>
                </a:lnTo>
                <a:lnTo>
                  <a:pt x="1022473" y="1291843"/>
                </a:lnTo>
                <a:lnTo>
                  <a:pt x="963521" y="1287464"/>
                </a:lnTo>
                <a:lnTo>
                  <a:pt x="905548" y="1281411"/>
                </a:lnTo>
                <a:lnTo>
                  <a:pt x="848635" y="1273728"/>
                </a:lnTo>
                <a:lnTo>
                  <a:pt x="792860" y="1264460"/>
                </a:lnTo>
                <a:lnTo>
                  <a:pt x="738302" y="1253651"/>
                </a:lnTo>
                <a:lnTo>
                  <a:pt x="685040" y="1241346"/>
                </a:lnTo>
                <a:lnTo>
                  <a:pt x="633154" y="1227588"/>
                </a:lnTo>
                <a:lnTo>
                  <a:pt x="582723" y="1212424"/>
                </a:lnTo>
                <a:lnTo>
                  <a:pt x="533827" y="1195896"/>
                </a:lnTo>
                <a:lnTo>
                  <a:pt x="486543" y="1178051"/>
                </a:lnTo>
                <a:lnTo>
                  <a:pt x="440952" y="1158931"/>
                </a:lnTo>
                <a:lnTo>
                  <a:pt x="397133" y="1138583"/>
                </a:lnTo>
                <a:lnTo>
                  <a:pt x="355164" y="1117049"/>
                </a:lnTo>
                <a:lnTo>
                  <a:pt x="315125" y="1094375"/>
                </a:lnTo>
                <a:lnTo>
                  <a:pt x="277096" y="1070606"/>
                </a:lnTo>
                <a:lnTo>
                  <a:pt x="241155" y="1045785"/>
                </a:lnTo>
                <a:lnTo>
                  <a:pt x="207382" y="1019957"/>
                </a:lnTo>
                <a:lnTo>
                  <a:pt x="175855" y="993168"/>
                </a:lnTo>
                <a:lnTo>
                  <a:pt x="146655" y="965460"/>
                </a:lnTo>
                <a:lnTo>
                  <a:pt x="119859" y="936879"/>
                </a:lnTo>
                <a:lnTo>
                  <a:pt x="95548" y="907470"/>
                </a:lnTo>
                <a:lnTo>
                  <a:pt x="54696" y="846342"/>
                </a:lnTo>
                <a:lnTo>
                  <a:pt x="24731" y="782434"/>
                </a:lnTo>
                <a:lnTo>
                  <a:pt x="6288" y="716101"/>
                </a:lnTo>
                <a:lnTo>
                  <a:pt x="0" y="6476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66967" y="3820916"/>
            <a:ext cx="13970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5" dirty="0">
                <a:latin typeface="Symbol"/>
                <a:cs typeface="Symbol"/>
              </a:rPr>
              <a:t>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6967" y="3504032"/>
            <a:ext cx="13970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5" dirty="0">
                <a:latin typeface="Symbol"/>
                <a:cs typeface="Symbol"/>
              </a:rPr>
              <a:t>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1567" y="4083102"/>
            <a:ext cx="75946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700" spc="-450" baseline="9259" dirty="0">
                <a:latin typeface="Symbol"/>
                <a:cs typeface="Symbol"/>
              </a:rPr>
              <a:t></a:t>
            </a:r>
            <a:r>
              <a:rPr sz="2700" spc="-450" baseline="-13888" dirty="0">
                <a:latin typeface="Symbol"/>
                <a:cs typeface="Symbol"/>
              </a:rPr>
              <a:t></a:t>
            </a:r>
            <a:r>
              <a:rPr sz="1800" spc="-300" dirty="0">
                <a:latin typeface="Times New Roman"/>
                <a:cs typeface="Times New Roman"/>
              </a:rPr>
              <a:t>0</a:t>
            </a:r>
            <a:r>
              <a:rPr sz="1800" spc="-1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else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9216" y="3510153"/>
            <a:ext cx="259079" cy="517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795" algn="ctr">
              <a:lnSpc>
                <a:spcPts val="940"/>
              </a:lnSpc>
              <a:spcBef>
                <a:spcPts val="110"/>
              </a:spcBef>
            </a:pPr>
            <a:r>
              <a:rPr sz="1050" i="1" dirty="0">
                <a:latin typeface="Times New Roman"/>
                <a:cs typeface="Times New Roman"/>
              </a:rPr>
              <a:t>n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2920"/>
              </a:lnSpc>
            </a:pPr>
            <a:r>
              <a:rPr sz="2700" spc="-1235" dirty="0">
                <a:latin typeface="Symbol"/>
                <a:cs typeface="Symbol"/>
              </a:rPr>
              <a:t>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3716" y="3965885"/>
            <a:ext cx="220979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i="1" spc="90" dirty="0">
                <a:latin typeface="Times New Roman"/>
                <a:cs typeface="Times New Roman"/>
              </a:rPr>
              <a:t>i</a:t>
            </a:r>
            <a:r>
              <a:rPr sz="1050" spc="40" dirty="0">
                <a:latin typeface="Symbol"/>
                <a:cs typeface="Symbol"/>
              </a:rPr>
              <a:t></a:t>
            </a:r>
            <a:r>
              <a:rPr sz="1050" dirty="0"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05826" y="3648742"/>
            <a:ext cx="793750" cy="302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800" i="1" spc="-45" dirty="0">
                <a:latin typeface="Times New Roman"/>
                <a:cs typeface="Times New Roman"/>
              </a:rPr>
              <a:t>w</a:t>
            </a:r>
            <a:r>
              <a:rPr sz="1575" i="1" spc="-67" baseline="-23809" dirty="0">
                <a:latin typeface="Times New Roman"/>
                <a:cs typeface="Times New Roman"/>
              </a:rPr>
              <a:t>i </a:t>
            </a:r>
            <a:r>
              <a:rPr sz="1800" i="1" spc="-10" dirty="0">
                <a:latin typeface="Times New Roman"/>
                <a:cs typeface="Times New Roman"/>
              </a:rPr>
              <a:t>x</a:t>
            </a:r>
            <a:r>
              <a:rPr sz="1575" i="1" spc="-15" baseline="-23809" dirty="0">
                <a:latin typeface="Times New Roman"/>
                <a:cs typeface="Times New Roman"/>
              </a:rPr>
              <a:t>i </a:t>
            </a:r>
            <a:r>
              <a:rPr sz="1800" spc="5" dirty="0">
                <a:latin typeface="Symbol"/>
                <a:cs typeface="Symbol"/>
              </a:rPr>
              <a:t></a:t>
            </a:r>
            <a:r>
              <a:rPr sz="1800" spc="-245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4639" y="3635688"/>
            <a:ext cx="93027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850" i="1" spc="75" baseline="-30701" dirty="0">
                <a:latin typeface="Symbol"/>
                <a:cs typeface="Symbol"/>
              </a:rPr>
              <a:t></a:t>
            </a:r>
            <a:r>
              <a:rPr sz="2850" i="1" spc="75" baseline="-30701" dirty="0">
                <a:latin typeface="Times New Roman"/>
                <a:cs typeface="Times New Roman"/>
              </a:rPr>
              <a:t> </a:t>
            </a:r>
            <a:r>
              <a:rPr sz="2700" spc="7" baseline="-32407" dirty="0">
                <a:latin typeface="Symbol"/>
                <a:cs typeface="Symbol"/>
              </a:rPr>
              <a:t></a:t>
            </a:r>
            <a:r>
              <a:rPr sz="2700" spc="7" baseline="-32407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</a:t>
            </a:r>
            <a:r>
              <a:rPr sz="1800" spc="10" dirty="0">
                <a:latin typeface="Times New Roman"/>
                <a:cs typeface="Times New Roman"/>
              </a:rPr>
              <a:t>1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5439" y="3982211"/>
            <a:ext cx="664845" cy="434340"/>
          </a:xfrm>
          <a:custGeom>
            <a:avLst/>
            <a:gdLst/>
            <a:ahLst/>
            <a:cxnLst/>
            <a:rect l="l" t="t" r="r" b="b"/>
            <a:pathLst>
              <a:path w="664844" h="434339">
                <a:moveTo>
                  <a:pt x="558167" y="45523"/>
                </a:moveTo>
                <a:lnTo>
                  <a:pt x="0" y="402336"/>
                </a:lnTo>
                <a:lnTo>
                  <a:pt x="21335" y="434339"/>
                </a:lnTo>
                <a:lnTo>
                  <a:pt x="578352" y="77315"/>
                </a:lnTo>
                <a:lnTo>
                  <a:pt x="558167" y="45523"/>
                </a:lnTo>
                <a:close/>
              </a:path>
              <a:path w="664844" h="434339">
                <a:moveTo>
                  <a:pt x="643530" y="35051"/>
                </a:moveTo>
                <a:lnTo>
                  <a:pt x="574547" y="35051"/>
                </a:lnTo>
                <a:lnTo>
                  <a:pt x="594360" y="67055"/>
                </a:lnTo>
                <a:lnTo>
                  <a:pt x="578352" y="77315"/>
                </a:lnTo>
                <a:lnTo>
                  <a:pt x="598932" y="109727"/>
                </a:lnTo>
                <a:lnTo>
                  <a:pt x="643530" y="35051"/>
                </a:lnTo>
                <a:close/>
              </a:path>
              <a:path w="664844" h="434339">
                <a:moveTo>
                  <a:pt x="574547" y="35051"/>
                </a:moveTo>
                <a:lnTo>
                  <a:pt x="558167" y="45523"/>
                </a:lnTo>
                <a:lnTo>
                  <a:pt x="578352" y="77315"/>
                </a:lnTo>
                <a:lnTo>
                  <a:pt x="594360" y="67055"/>
                </a:lnTo>
                <a:lnTo>
                  <a:pt x="574547" y="35051"/>
                </a:lnTo>
                <a:close/>
              </a:path>
              <a:path w="664844" h="434339">
                <a:moveTo>
                  <a:pt x="664464" y="0"/>
                </a:moveTo>
                <a:lnTo>
                  <a:pt x="537972" y="13715"/>
                </a:lnTo>
                <a:lnTo>
                  <a:pt x="558167" y="45523"/>
                </a:lnTo>
                <a:lnTo>
                  <a:pt x="574547" y="35051"/>
                </a:lnTo>
                <a:lnTo>
                  <a:pt x="643530" y="35051"/>
                </a:lnTo>
                <a:lnTo>
                  <a:pt x="664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5439" y="3471671"/>
            <a:ext cx="664845" cy="510540"/>
          </a:xfrm>
          <a:custGeom>
            <a:avLst/>
            <a:gdLst/>
            <a:ahLst/>
            <a:cxnLst/>
            <a:rect l="l" t="t" r="r" b="b"/>
            <a:pathLst>
              <a:path w="664844" h="510539">
                <a:moveTo>
                  <a:pt x="562773" y="456643"/>
                </a:moveTo>
                <a:lnTo>
                  <a:pt x="539496" y="487679"/>
                </a:lnTo>
                <a:lnTo>
                  <a:pt x="664464" y="510539"/>
                </a:lnTo>
                <a:lnTo>
                  <a:pt x="643412" y="467867"/>
                </a:lnTo>
                <a:lnTo>
                  <a:pt x="577596" y="467867"/>
                </a:lnTo>
                <a:lnTo>
                  <a:pt x="562773" y="456643"/>
                </a:lnTo>
                <a:close/>
              </a:path>
              <a:path w="664844" h="510539">
                <a:moveTo>
                  <a:pt x="585633" y="426163"/>
                </a:moveTo>
                <a:lnTo>
                  <a:pt x="562773" y="456643"/>
                </a:lnTo>
                <a:lnTo>
                  <a:pt x="577596" y="467867"/>
                </a:lnTo>
                <a:lnTo>
                  <a:pt x="600455" y="437388"/>
                </a:lnTo>
                <a:lnTo>
                  <a:pt x="585633" y="426163"/>
                </a:lnTo>
                <a:close/>
              </a:path>
              <a:path w="664844" h="510539">
                <a:moveTo>
                  <a:pt x="608076" y="396239"/>
                </a:moveTo>
                <a:lnTo>
                  <a:pt x="585633" y="426163"/>
                </a:lnTo>
                <a:lnTo>
                  <a:pt x="600455" y="437388"/>
                </a:lnTo>
                <a:lnTo>
                  <a:pt x="577596" y="467867"/>
                </a:lnTo>
                <a:lnTo>
                  <a:pt x="643412" y="467867"/>
                </a:lnTo>
                <a:lnTo>
                  <a:pt x="608076" y="396239"/>
                </a:lnTo>
                <a:close/>
              </a:path>
              <a:path w="664844" h="510539">
                <a:moveTo>
                  <a:pt x="22859" y="0"/>
                </a:moveTo>
                <a:lnTo>
                  <a:pt x="0" y="30479"/>
                </a:lnTo>
                <a:lnTo>
                  <a:pt x="562773" y="456643"/>
                </a:lnTo>
                <a:lnTo>
                  <a:pt x="585633" y="426163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4223" y="3090672"/>
            <a:ext cx="114300" cy="433070"/>
          </a:xfrm>
          <a:custGeom>
            <a:avLst/>
            <a:gdLst/>
            <a:ahLst/>
            <a:cxnLst/>
            <a:rect l="l" t="t" r="r" b="b"/>
            <a:pathLst>
              <a:path w="114300" h="433070">
                <a:moveTo>
                  <a:pt x="39011" y="318999"/>
                </a:moveTo>
                <a:lnTo>
                  <a:pt x="0" y="320039"/>
                </a:lnTo>
                <a:lnTo>
                  <a:pt x="60959" y="432815"/>
                </a:lnTo>
                <a:lnTo>
                  <a:pt x="104474" y="338327"/>
                </a:lnTo>
                <a:lnTo>
                  <a:pt x="39624" y="338327"/>
                </a:lnTo>
                <a:lnTo>
                  <a:pt x="39011" y="318999"/>
                </a:lnTo>
                <a:close/>
              </a:path>
              <a:path w="114300" h="433070">
                <a:moveTo>
                  <a:pt x="77127" y="317983"/>
                </a:moveTo>
                <a:lnTo>
                  <a:pt x="39011" y="318999"/>
                </a:lnTo>
                <a:lnTo>
                  <a:pt x="39624" y="338327"/>
                </a:lnTo>
                <a:lnTo>
                  <a:pt x="77724" y="336803"/>
                </a:lnTo>
                <a:lnTo>
                  <a:pt x="77127" y="317983"/>
                </a:lnTo>
                <a:close/>
              </a:path>
              <a:path w="114300" h="433070">
                <a:moveTo>
                  <a:pt x="114300" y="316991"/>
                </a:moveTo>
                <a:lnTo>
                  <a:pt x="77127" y="317983"/>
                </a:lnTo>
                <a:lnTo>
                  <a:pt x="77724" y="336803"/>
                </a:lnTo>
                <a:lnTo>
                  <a:pt x="39624" y="338327"/>
                </a:lnTo>
                <a:lnTo>
                  <a:pt x="104474" y="338327"/>
                </a:lnTo>
                <a:lnTo>
                  <a:pt x="114300" y="316991"/>
                </a:lnTo>
                <a:close/>
              </a:path>
              <a:path w="114300" h="433070">
                <a:moveTo>
                  <a:pt x="67056" y="0"/>
                </a:moveTo>
                <a:lnTo>
                  <a:pt x="28956" y="1524"/>
                </a:lnTo>
                <a:lnTo>
                  <a:pt x="39011" y="318999"/>
                </a:lnTo>
                <a:lnTo>
                  <a:pt x="77127" y="317983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65903" y="3886200"/>
            <a:ext cx="685800" cy="190500"/>
          </a:xfrm>
          <a:custGeom>
            <a:avLst/>
            <a:gdLst/>
            <a:ahLst/>
            <a:cxnLst/>
            <a:rect l="l" t="t" r="r" b="b"/>
            <a:pathLst>
              <a:path w="685800" h="190500">
                <a:moveTo>
                  <a:pt x="495300" y="0"/>
                </a:moveTo>
                <a:lnTo>
                  <a:pt x="495300" y="190500"/>
                </a:lnTo>
                <a:lnTo>
                  <a:pt x="648929" y="114300"/>
                </a:lnTo>
                <a:lnTo>
                  <a:pt x="515112" y="114300"/>
                </a:lnTo>
                <a:lnTo>
                  <a:pt x="515112" y="76200"/>
                </a:lnTo>
                <a:lnTo>
                  <a:pt x="646490" y="76200"/>
                </a:lnTo>
                <a:lnTo>
                  <a:pt x="495300" y="0"/>
                </a:lnTo>
                <a:close/>
              </a:path>
              <a:path w="685800" h="190500">
                <a:moveTo>
                  <a:pt x="4953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495300" y="114300"/>
                </a:lnTo>
                <a:lnTo>
                  <a:pt x="495300" y="76200"/>
                </a:lnTo>
                <a:close/>
              </a:path>
              <a:path w="685800" h="190500">
                <a:moveTo>
                  <a:pt x="646490" y="76200"/>
                </a:moveTo>
                <a:lnTo>
                  <a:pt x="515112" y="76200"/>
                </a:lnTo>
                <a:lnTo>
                  <a:pt x="515112" y="114300"/>
                </a:lnTo>
                <a:lnTo>
                  <a:pt x="648929" y="114300"/>
                </a:lnTo>
                <a:lnTo>
                  <a:pt x="685800" y="96012"/>
                </a:lnTo>
                <a:lnTo>
                  <a:pt x="64649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6479" y="26487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3234" y="4634"/>
                </a:lnTo>
                <a:lnTo>
                  <a:pt x="163306" y="17930"/>
                </a:lnTo>
                <a:lnTo>
                  <a:pt x="118020" y="38978"/>
                </a:lnTo>
                <a:lnTo>
                  <a:pt x="78486" y="66865"/>
                </a:lnTo>
                <a:lnTo>
                  <a:pt x="45809" y="100682"/>
                </a:lnTo>
                <a:lnTo>
                  <a:pt x="21097" y="139517"/>
                </a:lnTo>
                <a:lnTo>
                  <a:pt x="5459" y="182460"/>
                </a:lnTo>
                <a:lnTo>
                  <a:pt x="0" y="228600"/>
                </a:lnTo>
                <a:lnTo>
                  <a:pt x="5459" y="274739"/>
                </a:lnTo>
                <a:lnTo>
                  <a:pt x="21097" y="317682"/>
                </a:lnTo>
                <a:lnTo>
                  <a:pt x="45809" y="356517"/>
                </a:lnTo>
                <a:lnTo>
                  <a:pt x="78486" y="390334"/>
                </a:lnTo>
                <a:lnTo>
                  <a:pt x="118020" y="418221"/>
                </a:lnTo>
                <a:lnTo>
                  <a:pt x="163306" y="439269"/>
                </a:lnTo>
                <a:lnTo>
                  <a:pt x="213234" y="452565"/>
                </a:lnTo>
                <a:lnTo>
                  <a:pt x="266700" y="457200"/>
                </a:lnTo>
                <a:lnTo>
                  <a:pt x="320602" y="452565"/>
                </a:lnTo>
                <a:lnTo>
                  <a:pt x="370736" y="439269"/>
                </a:lnTo>
                <a:lnTo>
                  <a:pt x="416049" y="418221"/>
                </a:lnTo>
                <a:lnTo>
                  <a:pt x="455485" y="390334"/>
                </a:lnTo>
                <a:lnTo>
                  <a:pt x="487992" y="356517"/>
                </a:lnTo>
                <a:lnTo>
                  <a:pt x="512516" y="317682"/>
                </a:lnTo>
                <a:lnTo>
                  <a:pt x="528003" y="274739"/>
                </a:lnTo>
                <a:lnTo>
                  <a:pt x="533400" y="228600"/>
                </a:lnTo>
                <a:lnTo>
                  <a:pt x="528003" y="182460"/>
                </a:lnTo>
                <a:lnTo>
                  <a:pt x="512516" y="139517"/>
                </a:lnTo>
                <a:lnTo>
                  <a:pt x="487992" y="100682"/>
                </a:lnTo>
                <a:lnTo>
                  <a:pt x="455485" y="66865"/>
                </a:lnTo>
                <a:lnTo>
                  <a:pt x="416049" y="38978"/>
                </a:lnTo>
                <a:lnTo>
                  <a:pt x="370736" y="17930"/>
                </a:lnTo>
                <a:lnTo>
                  <a:pt x="320602" y="4634"/>
                </a:lnTo>
                <a:lnTo>
                  <a:pt x="26670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16479" y="26487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5459" y="182460"/>
                </a:lnTo>
                <a:lnTo>
                  <a:pt x="21097" y="139517"/>
                </a:lnTo>
                <a:lnTo>
                  <a:pt x="45809" y="100682"/>
                </a:lnTo>
                <a:lnTo>
                  <a:pt x="78485" y="66865"/>
                </a:lnTo>
                <a:lnTo>
                  <a:pt x="118020" y="38978"/>
                </a:lnTo>
                <a:lnTo>
                  <a:pt x="163306" y="17930"/>
                </a:lnTo>
                <a:lnTo>
                  <a:pt x="213234" y="4634"/>
                </a:lnTo>
                <a:lnTo>
                  <a:pt x="266699" y="0"/>
                </a:lnTo>
                <a:lnTo>
                  <a:pt x="320602" y="4634"/>
                </a:lnTo>
                <a:lnTo>
                  <a:pt x="370736" y="17930"/>
                </a:lnTo>
                <a:lnTo>
                  <a:pt x="416049" y="38978"/>
                </a:lnTo>
                <a:lnTo>
                  <a:pt x="455485" y="66865"/>
                </a:lnTo>
                <a:lnTo>
                  <a:pt x="487992" y="100682"/>
                </a:lnTo>
                <a:lnTo>
                  <a:pt x="512516" y="139517"/>
                </a:lnTo>
                <a:lnTo>
                  <a:pt x="528003" y="182460"/>
                </a:lnTo>
                <a:lnTo>
                  <a:pt x="533399" y="228599"/>
                </a:lnTo>
                <a:lnTo>
                  <a:pt x="528003" y="274739"/>
                </a:lnTo>
                <a:lnTo>
                  <a:pt x="512516" y="317682"/>
                </a:lnTo>
                <a:lnTo>
                  <a:pt x="487992" y="356517"/>
                </a:lnTo>
                <a:lnTo>
                  <a:pt x="455485" y="390334"/>
                </a:lnTo>
                <a:lnTo>
                  <a:pt x="416049" y="418221"/>
                </a:lnTo>
                <a:lnTo>
                  <a:pt x="370736" y="439269"/>
                </a:lnTo>
                <a:lnTo>
                  <a:pt x="320602" y="452565"/>
                </a:lnTo>
                <a:lnTo>
                  <a:pt x="266699" y="457199"/>
                </a:lnTo>
                <a:lnTo>
                  <a:pt x="213234" y="452565"/>
                </a:lnTo>
                <a:lnTo>
                  <a:pt x="163306" y="439269"/>
                </a:lnTo>
                <a:lnTo>
                  <a:pt x="118020" y="418221"/>
                </a:lnTo>
                <a:lnTo>
                  <a:pt x="78485" y="390334"/>
                </a:lnTo>
                <a:lnTo>
                  <a:pt x="45809" y="356517"/>
                </a:lnTo>
                <a:lnTo>
                  <a:pt x="21097" y="317682"/>
                </a:lnTo>
                <a:lnTo>
                  <a:pt x="5459" y="274739"/>
                </a:lnTo>
                <a:lnTo>
                  <a:pt x="0" y="2285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34844" y="2593466"/>
            <a:ext cx="450850" cy="675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3040"/>
              </a:lnSpc>
              <a:spcBef>
                <a:spcPts val="95"/>
              </a:spcBef>
            </a:pPr>
            <a:r>
              <a:rPr sz="2800" i="1" spc="-10" dirty="0">
                <a:latin typeface="Times New Roman"/>
                <a:cs typeface="Times New Roman"/>
              </a:rPr>
              <a:t>x</a:t>
            </a:r>
            <a:r>
              <a:rPr sz="1800" i="1" baseline="-20833" dirty="0">
                <a:latin typeface="Times New Roman"/>
                <a:cs typeface="Times New Roman"/>
              </a:rPr>
              <a:t>0</a:t>
            </a:r>
            <a:endParaRPr sz="1800" baseline="-20833">
              <a:latin typeface="Times New Roman"/>
              <a:cs typeface="Times New Roman"/>
            </a:endParaRPr>
          </a:p>
          <a:p>
            <a:pPr marL="297180">
              <a:lnSpc>
                <a:spcPts val="2080"/>
              </a:lnSpc>
            </a:pPr>
            <a:r>
              <a:rPr sz="2000" b="1" i="1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2708" y="32583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797" y="4634"/>
                </a:lnTo>
                <a:lnTo>
                  <a:pt x="162663" y="17930"/>
                </a:lnTo>
                <a:lnTo>
                  <a:pt x="117350" y="38978"/>
                </a:lnTo>
                <a:lnTo>
                  <a:pt x="77914" y="66865"/>
                </a:lnTo>
                <a:lnTo>
                  <a:pt x="45407" y="100682"/>
                </a:lnTo>
                <a:lnTo>
                  <a:pt x="20883" y="139517"/>
                </a:lnTo>
                <a:lnTo>
                  <a:pt x="5396" y="182460"/>
                </a:lnTo>
                <a:lnTo>
                  <a:pt x="0" y="228600"/>
                </a:lnTo>
                <a:lnTo>
                  <a:pt x="5396" y="274739"/>
                </a:lnTo>
                <a:lnTo>
                  <a:pt x="20883" y="317682"/>
                </a:lnTo>
                <a:lnTo>
                  <a:pt x="45407" y="356517"/>
                </a:lnTo>
                <a:lnTo>
                  <a:pt x="77914" y="390334"/>
                </a:lnTo>
                <a:lnTo>
                  <a:pt x="117350" y="418221"/>
                </a:lnTo>
                <a:lnTo>
                  <a:pt x="162663" y="439269"/>
                </a:lnTo>
                <a:lnTo>
                  <a:pt x="212797" y="452565"/>
                </a:lnTo>
                <a:lnTo>
                  <a:pt x="266700" y="457200"/>
                </a:lnTo>
                <a:lnTo>
                  <a:pt x="320602" y="452565"/>
                </a:lnTo>
                <a:lnTo>
                  <a:pt x="370736" y="439269"/>
                </a:lnTo>
                <a:lnTo>
                  <a:pt x="416049" y="418221"/>
                </a:lnTo>
                <a:lnTo>
                  <a:pt x="455485" y="390334"/>
                </a:lnTo>
                <a:lnTo>
                  <a:pt x="487992" y="356517"/>
                </a:lnTo>
                <a:lnTo>
                  <a:pt x="512516" y="317682"/>
                </a:lnTo>
                <a:lnTo>
                  <a:pt x="528003" y="274739"/>
                </a:lnTo>
                <a:lnTo>
                  <a:pt x="533399" y="228600"/>
                </a:lnTo>
                <a:lnTo>
                  <a:pt x="528003" y="182460"/>
                </a:lnTo>
                <a:lnTo>
                  <a:pt x="512516" y="139517"/>
                </a:lnTo>
                <a:lnTo>
                  <a:pt x="487992" y="100682"/>
                </a:lnTo>
                <a:lnTo>
                  <a:pt x="455485" y="66865"/>
                </a:lnTo>
                <a:lnTo>
                  <a:pt x="416049" y="38978"/>
                </a:lnTo>
                <a:lnTo>
                  <a:pt x="370736" y="17930"/>
                </a:lnTo>
                <a:lnTo>
                  <a:pt x="320602" y="4634"/>
                </a:lnTo>
                <a:lnTo>
                  <a:pt x="2667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2708" y="32583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5396" y="182460"/>
                </a:lnTo>
                <a:lnTo>
                  <a:pt x="20883" y="139517"/>
                </a:lnTo>
                <a:lnTo>
                  <a:pt x="45407" y="100682"/>
                </a:lnTo>
                <a:lnTo>
                  <a:pt x="77914" y="66865"/>
                </a:lnTo>
                <a:lnTo>
                  <a:pt x="117350" y="38978"/>
                </a:lnTo>
                <a:lnTo>
                  <a:pt x="162663" y="17930"/>
                </a:lnTo>
                <a:lnTo>
                  <a:pt x="212797" y="4634"/>
                </a:lnTo>
                <a:lnTo>
                  <a:pt x="266699" y="0"/>
                </a:lnTo>
                <a:lnTo>
                  <a:pt x="320602" y="4634"/>
                </a:lnTo>
                <a:lnTo>
                  <a:pt x="370736" y="17930"/>
                </a:lnTo>
                <a:lnTo>
                  <a:pt x="416049" y="38978"/>
                </a:lnTo>
                <a:lnTo>
                  <a:pt x="455485" y="66865"/>
                </a:lnTo>
                <a:lnTo>
                  <a:pt x="487992" y="100682"/>
                </a:lnTo>
                <a:lnTo>
                  <a:pt x="512516" y="139517"/>
                </a:lnTo>
                <a:lnTo>
                  <a:pt x="528003" y="182460"/>
                </a:lnTo>
                <a:lnTo>
                  <a:pt x="533399" y="228599"/>
                </a:lnTo>
                <a:lnTo>
                  <a:pt x="528003" y="274739"/>
                </a:lnTo>
                <a:lnTo>
                  <a:pt x="512516" y="317682"/>
                </a:lnTo>
                <a:lnTo>
                  <a:pt x="487992" y="356517"/>
                </a:lnTo>
                <a:lnTo>
                  <a:pt x="455485" y="390334"/>
                </a:lnTo>
                <a:lnTo>
                  <a:pt x="416049" y="418221"/>
                </a:lnTo>
                <a:lnTo>
                  <a:pt x="370736" y="439269"/>
                </a:lnTo>
                <a:lnTo>
                  <a:pt x="320602" y="452565"/>
                </a:lnTo>
                <a:lnTo>
                  <a:pt x="266699" y="457199"/>
                </a:lnTo>
                <a:lnTo>
                  <a:pt x="212797" y="452565"/>
                </a:lnTo>
                <a:lnTo>
                  <a:pt x="162663" y="439269"/>
                </a:lnTo>
                <a:lnTo>
                  <a:pt x="117350" y="418221"/>
                </a:lnTo>
                <a:lnTo>
                  <a:pt x="77914" y="390334"/>
                </a:lnTo>
                <a:lnTo>
                  <a:pt x="45407" y="356517"/>
                </a:lnTo>
                <a:lnTo>
                  <a:pt x="20883" y="317682"/>
                </a:lnTo>
                <a:lnTo>
                  <a:pt x="5396" y="274739"/>
                </a:lnTo>
                <a:lnTo>
                  <a:pt x="0" y="2285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23897" y="3202804"/>
            <a:ext cx="309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i="1" spc="-15" dirty="0">
                <a:latin typeface="Times New Roman"/>
                <a:cs typeface="Times New Roman"/>
              </a:rPr>
              <a:t>x</a:t>
            </a:r>
            <a:r>
              <a:rPr sz="1800" i="1" baseline="-20833" dirty="0">
                <a:latin typeface="Times New Roman"/>
                <a:cs typeface="Times New Roman"/>
              </a:rPr>
              <a:t>1</a:t>
            </a:r>
            <a:endParaRPr sz="1800" baseline="-2083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92708" y="41727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797" y="4634"/>
                </a:lnTo>
                <a:lnTo>
                  <a:pt x="162663" y="17930"/>
                </a:lnTo>
                <a:lnTo>
                  <a:pt x="117350" y="38978"/>
                </a:lnTo>
                <a:lnTo>
                  <a:pt x="77914" y="66865"/>
                </a:lnTo>
                <a:lnTo>
                  <a:pt x="45407" y="100682"/>
                </a:lnTo>
                <a:lnTo>
                  <a:pt x="20883" y="139517"/>
                </a:lnTo>
                <a:lnTo>
                  <a:pt x="5396" y="182460"/>
                </a:lnTo>
                <a:lnTo>
                  <a:pt x="0" y="228600"/>
                </a:lnTo>
                <a:lnTo>
                  <a:pt x="5396" y="274739"/>
                </a:lnTo>
                <a:lnTo>
                  <a:pt x="20883" y="317682"/>
                </a:lnTo>
                <a:lnTo>
                  <a:pt x="45407" y="356517"/>
                </a:lnTo>
                <a:lnTo>
                  <a:pt x="77914" y="390334"/>
                </a:lnTo>
                <a:lnTo>
                  <a:pt x="117350" y="418221"/>
                </a:lnTo>
                <a:lnTo>
                  <a:pt x="162663" y="439269"/>
                </a:lnTo>
                <a:lnTo>
                  <a:pt x="212797" y="452565"/>
                </a:lnTo>
                <a:lnTo>
                  <a:pt x="266700" y="457200"/>
                </a:lnTo>
                <a:lnTo>
                  <a:pt x="320602" y="452565"/>
                </a:lnTo>
                <a:lnTo>
                  <a:pt x="370736" y="439269"/>
                </a:lnTo>
                <a:lnTo>
                  <a:pt x="416049" y="418221"/>
                </a:lnTo>
                <a:lnTo>
                  <a:pt x="455485" y="390334"/>
                </a:lnTo>
                <a:lnTo>
                  <a:pt x="487992" y="356517"/>
                </a:lnTo>
                <a:lnTo>
                  <a:pt x="512516" y="317682"/>
                </a:lnTo>
                <a:lnTo>
                  <a:pt x="528003" y="274739"/>
                </a:lnTo>
                <a:lnTo>
                  <a:pt x="533399" y="228600"/>
                </a:lnTo>
                <a:lnTo>
                  <a:pt x="528003" y="182460"/>
                </a:lnTo>
                <a:lnTo>
                  <a:pt x="512516" y="139517"/>
                </a:lnTo>
                <a:lnTo>
                  <a:pt x="487992" y="100682"/>
                </a:lnTo>
                <a:lnTo>
                  <a:pt x="455485" y="66865"/>
                </a:lnTo>
                <a:lnTo>
                  <a:pt x="416049" y="38978"/>
                </a:lnTo>
                <a:lnTo>
                  <a:pt x="370736" y="17930"/>
                </a:lnTo>
                <a:lnTo>
                  <a:pt x="320602" y="4634"/>
                </a:lnTo>
                <a:lnTo>
                  <a:pt x="2667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2708" y="417271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5396" y="182460"/>
                </a:lnTo>
                <a:lnTo>
                  <a:pt x="20883" y="139517"/>
                </a:lnTo>
                <a:lnTo>
                  <a:pt x="45407" y="100682"/>
                </a:lnTo>
                <a:lnTo>
                  <a:pt x="77914" y="66865"/>
                </a:lnTo>
                <a:lnTo>
                  <a:pt x="117350" y="38978"/>
                </a:lnTo>
                <a:lnTo>
                  <a:pt x="162663" y="17930"/>
                </a:lnTo>
                <a:lnTo>
                  <a:pt x="212797" y="4634"/>
                </a:lnTo>
                <a:lnTo>
                  <a:pt x="266699" y="0"/>
                </a:lnTo>
                <a:lnTo>
                  <a:pt x="320602" y="4634"/>
                </a:lnTo>
                <a:lnTo>
                  <a:pt x="370736" y="17930"/>
                </a:lnTo>
                <a:lnTo>
                  <a:pt x="416049" y="38978"/>
                </a:lnTo>
                <a:lnTo>
                  <a:pt x="455485" y="66865"/>
                </a:lnTo>
                <a:lnTo>
                  <a:pt x="487992" y="100682"/>
                </a:lnTo>
                <a:lnTo>
                  <a:pt x="512516" y="139517"/>
                </a:lnTo>
                <a:lnTo>
                  <a:pt x="528003" y="182460"/>
                </a:lnTo>
                <a:lnTo>
                  <a:pt x="533399" y="228599"/>
                </a:lnTo>
                <a:lnTo>
                  <a:pt x="528003" y="274739"/>
                </a:lnTo>
                <a:lnTo>
                  <a:pt x="512516" y="317682"/>
                </a:lnTo>
                <a:lnTo>
                  <a:pt x="487992" y="356517"/>
                </a:lnTo>
                <a:lnTo>
                  <a:pt x="455485" y="390334"/>
                </a:lnTo>
                <a:lnTo>
                  <a:pt x="416049" y="418221"/>
                </a:lnTo>
                <a:lnTo>
                  <a:pt x="370736" y="439269"/>
                </a:lnTo>
                <a:lnTo>
                  <a:pt x="320602" y="452565"/>
                </a:lnTo>
                <a:lnTo>
                  <a:pt x="266699" y="457199"/>
                </a:lnTo>
                <a:lnTo>
                  <a:pt x="212797" y="452565"/>
                </a:lnTo>
                <a:lnTo>
                  <a:pt x="162663" y="439269"/>
                </a:lnTo>
                <a:lnTo>
                  <a:pt x="117350" y="418221"/>
                </a:lnTo>
                <a:lnTo>
                  <a:pt x="77914" y="390334"/>
                </a:lnTo>
                <a:lnTo>
                  <a:pt x="45407" y="356517"/>
                </a:lnTo>
                <a:lnTo>
                  <a:pt x="20883" y="317682"/>
                </a:lnTo>
                <a:lnTo>
                  <a:pt x="5396" y="274739"/>
                </a:lnTo>
                <a:lnTo>
                  <a:pt x="0" y="2285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49297" y="4117166"/>
            <a:ext cx="18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" dirty="0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06144" y="4376420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46167" y="3475735"/>
            <a:ext cx="68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XOR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387" y="5665723"/>
            <a:ext cx="804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6FF"/>
                </a:solidFill>
                <a:latin typeface="Arial"/>
                <a:cs typeface="Arial"/>
              </a:rPr>
              <a:t>No </a:t>
            </a:r>
            <a:r>
              <a:rPr sz="1800" b="1" spc="-10" dirty="0">
                <a:solidFill>
                  <a:srgbClr val="0066FF"/>
                </a:solidFill>
                <a:latin typeface="Arial"/>
                <a:cs typeface="Arial"/>
              </a:rPr>
              <a:t>arrangement </a:t>
            </a:r>
            <a:r>
              <a:rPr sz="1800" b="1" spc="5" dirty="0">
                <a:solidFill>
                  <a:srgbClr val="0066FF"/>
                </a:solidFill>
                <a:latin typeface="Arial"/>
                <a:cs typeface="Arial"/>
              </a:rPr>
              <a:t>work, </a:t>
            </a:r>
            <a:r>
              <a:rPr sz="1800" b="1" dirty="0">
                <a:solidFill>
                  <a:srgbClr val="0066FF"/>
                </a:solidFill>
                <a:latin typeface="Arial"/>
                <a:cs typeface="Arial"/>
              </a:rPr>
              <a:t>not </a:t>
            </a:r>
            <a:r>
              <a:rPr sz="1800" b="1" spc="-5" dirty="0">
                <a:solidFill>
                  <a:srgbClr val="0066FF"/>
                </a:solidFill>
                <a:latin typeface="Arial"/>
                <a:cs typeface="Arial"/>
              </a:rPr>
              <a:t>linearly separable. Require </a:t>
            </a:r>
            <a:r>
              <a:rPr sz="1800" b="1" spc="10" dirty="0">
                <a:solidFill>
                  <a:srgbClr val="0066FF"/>
                </a:solidFill>
                <a:latin typeface="Arial"/>
                <a:cs typeface="Arial"/>
              </a:rPr>
              <a:t>two </a:t>
            </a:r>
            <a:r>
              <a:rPr sz="1800" b="1" dirty="0">
                <a:solidFill>
                  <a:srgbClr val="0066FF"/>
                </a:solidFill>
                <a:latin typeface="Arial"/>
                <a:cs typeface="Arial"/>
              </a:rPr>
              <a:t>boundary</a:t>
            </a:r>
            <a:r>
              <a:rPr sz="1800" b="1" spc="-10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66FF"/>
                </a:solidFill>
                <a:latin typeface="Arial"/>
                <a:cs typeface="Arial"/>
              </a:rPr>
              <a:t>lines.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60664" y="423925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400" spc="-7" baseline="-20833" dirty="0">
                <a:latin typeface="Times New Roman"/>
                <a:cs typeface="Times New Roman"/>
              </a:rPr>
              <a:t>1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90132" y="221386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400" spc="-7" baseline="-20833" dirty="0">
                <a:latin typeface="Times New Roman"/>
                <a:cs typeface="Times New Roman"/>
              </a:rPr>
              <a:t>2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24600" y="4485132"/>
            <a:ext cx="2057400" cy="76200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81200" y="0"/>
                </a:moveTo>
                <a:lnTo>
                  <a:pt x="1981200" y="76199"/>
                </a:lnTo>
                <a:lnTo>
                  <a:pt x="2048255" y="42671"/>
                </a:lnTo>
                <a:lnTo>
                  <a:pt x="1994916" y="42671"/>
                </a:lnTo>
                <a:lnTo>
                  <a:pt x="1994916" y="33527"/>
                </a:lnTo>
                <a:lnTo>
                  <a:pt x="2048255" y="33527"/>
                </a:lnTo>
                <a:lnTo>
                  <a:pt x="1981200" y="0"/>
                </a:lnTo>
                <a:close/>
              </a:path>
              <a:path w="2057400" h="76200">
                <a:moveTo>
                  <a:pt x="1981200" y="33527"/>
                </a:moveTo>
                <a:lnTo>
                  <a:pt x="0" y="33527"/>
                </a:lnTo>
                <a:lnTo>
                  <a:pt x="0" y="42671"/>
                </a:lnTo>
                <a:lnTo>
                  <a:pt x="1981200" y="42671"/>
                </a:lnTo>
                <a:lnTo>
                  <a:pt x="1981200" y="33527"/>
                </a:lnTo>
                <a:close/>
              </a:path>
              <a:path w="2057400" h="76200">
                <a:moveTo>
                  <a:pt x="2048255" y="33527"/>
                </a:moveTo>
                <a:lnTo>
                  <a:pt x="1994916" y="33527"/>
                </a:lnTo>
                <a:lnTo>
                  <a:pt x="1994916" y="42671"/>
                </a:lnTo>
                <a:lnTo>
                  <a:pt x="2048255" y="42671"/>
                </a:lnTo>
                <a:lnTo>
                  <a:pt x="2057400" y="38099"/>
                </a:lnTo>
                <a:lnTo>
                  <a:pt x="2048255" y="33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86500" y="2465832"/>
            <a:ext cx="76200" cy="2057400"/>
          </a:xfrm>
          <a:custGeom>
            <a:avLst/>
            <a:gdLst/>
            <a:ahLst/>
            <a:cxnLst/>
            <a:rect l="l" t="t" r="r" b="b"/>
            <a:pathLst>
              <a:path w="76200" h="2057400">
                <a:moveTo>
                  <a:pt x="44196" y="64007"/>
                </a:moveTo>
                <a:lnTo>
                  <a:pt x="33527" y="64007"/>
                </a:lnTo>
                <a:lnTo>
                  <a:pt x="33527" y="2057399"/>
                </a:lnTo>
                <a:lnTo>
                  <a:pt x="44196" y="2057399"/>
                </a:lnTo>
                <a:lnTo>
                  <a:pt x="44196" y="64007"/>
                </a:lnTo>
                <a:close/>
              </a:path>
              <a:path w="76200" h="2057400">
                <a:moveTo>
                  <a:pt x="38100" y="0"/>
                </a:moveTo>
                <a:lnTo>
                  <a:pt x="0" y="76200"/>
                </a:lnTo>
                <a:lnTo>
                  <a:pt x="33527" y="76200"/>
                </a:lnTo>
                <a:lnTo>
                  <a:pt x="33527" y="64007"/>
                </a:lnTo>
                <a:lnTo>
                  <a:pt x="70103" y="64007"/>
                </a:lnTo>
                <a:lnTo>
                  <a:pt x="38100" y="0"/>
                </a:lnTo>
                <a:close/>
              </a:path>
              <a:path w="76200" h="2057400">
                <a:moveTo>
                  <a:pt x="70103" y="64007"/>
                </a:moveTo>
                <a:lnTo>
                  <a:pt x="44196" y="64007"/>
                </a:lnTo>
                <a:lnTo>
                  <a:pt x="44196" y="76200"/>
                </a:lnTo>
                <a:lnTo>
                  <a:pt x="76200" y="76200"/>
                </a:lnTo>
                <a:lnTo>
                  <a:pt x="70103" y="64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67600" y="43708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399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799"/>
                </a:lnTo>
                <a:lnTo>
                  <a:pt x="201021" y="296997"/>
                </a:lnTo>
                <a:lnTo>
                  <a:pt x="242913" y="275295"/>
                </a:lnTo>
                <a:lnTo>
                  <a:pt x="275734" y="242255"/>
                </a:lnTo>
                <a:lnTo>
                  <a:pt x="297143" y="200436"/>
                </a:lnTo>
                <a:lnTo>
                  <a:pt x="304800" y="152399"/>
                </a:lnTo>
                <a:lnTo>
                  <a:pt x="297143" y="104363"/>
                </a:lnTo>
                <a:lnTo>
                  <a:pt x="275734" y="62544"/>
                </a:lnTo>
                <a:lnTo>
                  <a:pt x="242913" y="29504"/>
                </a:lnTo>
                <a:lnTo>
                  <a:pt x="201021" y="7802"/>
                </a:lnTo>
                <a:lnTo>
                  <a:pt x="1524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67600" y="43708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802" y="104363"/>
                </a:lnTo>
                <a:lnTo>
                  <a:pt x="29504" y="62544"/>
                </a:lnTo>
                <a:lnTo>
                  <a:pt x="62544" y="29504"/>
                </a:lnTo>
                <a:lnTo>
                  <a:pt x="104363" y="7802"/>
                </a:lnTo>
                <a:lnTo>
                  <a:pt x="152399" y="0"/>
                </a:lnTo>
                <a:lnTo>
                  <a:pt x="201021" y="7802"/>
                </a:lnTo>
                <a:lnTo>
                  <a:pt x="242913" y="29504"/>
                </a:lnTo>
                <a:lnTo>
                  <a:pt x="275734" y="62544"/>
                </a:lnTo>
                <a:lnTo>
                  <a:pt x="297143" y="104363"/>
                </a:lnTo>
                <a:lnTo>
                  <a:pt x="304799" y="152399"/>
                </a:lnTo>
                <a:lnTo>
                  <a:pt x="297143" y="200436"/>
                </a:lnTo>
                <a:lnTo>
                  <a:pt x="275734" y="242255"/>
                </a:lnTo>
                <a:lnTo>
                  <a:pt x="242913" y="275295"/>
                </a:lnTo>
                <a:lnTo>
                  <a:pt x="201021" y="296997"/>
                </a:lnTo>
                <a:lnTo>
                  <a:pt x="152399" y="304799"/>
                </a:lnTo>
                <a:lnTo>
                  <a:pt x="104363" y="296997"/>
                </a:lnTo>
                <a:lnTo>
                  <a:pt x="62544" y="275295"/>
                </a:lnTo>
                <a:lnTo>
                  <a:pt x="29504" y="242255"/>
                </a:lnTo>
                <a:lnTo>
                  <a:pt x="7802" y="200436"/>
                </a:lnTo>
                <a:lnTo>
                  <a:pt x="0" y="1523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72200" y="43708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399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799"/>
                </a:lnTo>
                <a:lnTo>
                  <a:pt x="201021" y="296997"/>
                </a:lnTo>
                <a:lnTo>
                  <a:pt x="242913" y="275295"/>
                </a:lnTo>
                <a:lnTo>
                  <a:pt x="275734" y="242255"/>
                </a:lnTo>
                <a:lnTo>
                  <a:pt x="297143" y="200436"/>
                </a:lnTo>
                <a:lnTo>
                  <a:pt x="304800" y="152399"/>
                </a:lnTo>
                <a:lnTo>
                  <a:pt x="297143" y="104363"/>
                </a:lnTo>
                <a:lnTo>
                  <a:pt x="275734" y="62544"/>
                </a:lnTo>
                <a:lnTo>
                  <a:pt x="242913" y="29504"/>
                </a:lnTo>
                <a:lnTo>
                  <a:pt x="201021" y="7802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2200" y="43708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802" y="104363"/>
                </a:lnTo>
                <a:lnTo>
                  <a:pt x="29504" y="62544"/>
                </a:lnTo>
                <a:lnTo>
                  <a:pt x="62544" y="29504"/>
                </a:lnTo>
                <a:lnTo>
                  <a:pt x="104363" y="7802"/>
                </a:lnTo>
                <a:lnTo>
                  <a:pt x="152399" y="0"/>
                </a:lnTo>
                <a:lnTo>
                  <a:pt x="201021" y="7802"/>
                </a:lnTo>
                <a:lnTo>
                  <a:pt x="242913" y="29504"/>
                </a:lnTo>
                <a:lnTo>
                  <a:pt x="275734" y="62544"/>
                </a:lnTo>
                <a:lnTo>
                  <a:pt x="297143" y="104363"/>
                </a:lnTo>
                <a:lnTo>
                  <a:pt x="304799" y="152399"/>
                </a:lnTo>
                <a:lnTo>
                  <a:pt x="297143" y="200436"/>
                </a:lnTo>
                <a:lnTo>
                  <a:pt x="275734" y="242255"/>
                </a:lnTo>
                <a:lnTo>
                  <a:pt x="242913" y="275295"/>
                </a:lnTo>
                <a:lnTo>
                  <a:pt x="201021" y="296997"/>
                </a:lnTo>
                <a:lnTo>
                  <a:pt x="152399" y="304799"/>
                </a:lnTo>
                <a:lnTo>
                  <a:pt x="104363" y="296997"/>
                </a:lnTo>
                <a:lnTo>
                  <a:pt x="62544" y="275295"/>
                </a:lnTo>
                <a:lnTo>
                  <a:pt x="29504" y="242255"/>
                </a:lnTo>
                <a:lnTo>
                  <a:pt x="7802" y="200436"/>
                </a:lnTo>
                <a:lnTo>
                  <a:pt x="0" y="1523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72200" y="30754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1021" y="296997"/>
                </a:lnTo>
                <a:lnTo>
                  <a:pt x="242913" y="275295"/>
                </a:lnTo>
                <a:lnTo>
                  <a:pt x="275734" y="242255"/>
                </a:lnTo>
                <a:lnTo>
                  <a:pt x="297143" y="200436"/>
                </a:lnTo>
                <a:lnTo>
                  <a:pt x="304800" y="152400"/>
                </a:lnTo>
                <a:lnTo>
                  <a:pt x="297143" y="104363"/>
                </a:lnTo>
                <a:lnTo>
                  <a:pt x="275734" y="62544"/>
                </a:lnTo>
                <a:lnTo>
                  <a:pt x="242913" y="29504"/>
                </a:lnTo>
                <a:lnTo>
                  <a:pt x="201021" y="7802"/>
                </a:lnTo>
                <a:lnTo>
                  <a:pt x="1524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72200" y="307543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802" y="104363"/>
                </a:lnTo>
                <a:lnTo>
                  <a:pt x="29504" y="62544"/>
                </a:lnTo>
                <a:lnTo>
                  <a:pt x="62544" y="29504"/>
                </a:lnTo>
                <a:lnTo>
                  <a:pt x="104363" y="7802"/>
                </a:lnTo>
                <a:lnTo>
                  <a:pt x="152399" y="0"/>
                </a:lnTo>
                <a:lnTo>
                  <a:pt x="201021" y="7802"/>
                </a:lnTo>
                <a:lnTo>
                  <a:pt x="242913" y="29504"/>
                </a:lnTo>
                <a:lnTo>
                  <a:pt x="275734" y="62544"/>
                </a:lnTo>
                <a:lnTo>
                  <a:pt x="297143" y="104363"/>
                </a:lnTo>
                <a:lnTo>
                  <a:pt x="304799" y="152399"/>
                </a:lnTo>
                <a:lnTo>
                  <a:pt x="297143" y="200436"/>
                </a:lnTo>
                <a:lnTo>
                  <a:pt x="275734" y="242255"/>
                </a:lnTo>
                <a:lnTo>
                  <a:pt x="242913" y="275295"/>
                </a:lnTo>
                <a:lnTo>
                  <a:pt x="201021" y="296997"/>
                </a:lnTo>
                <a:lnTo>
                  <a:pt x="152399" y="304799"/>
                </a:lnTo>
                <a:lnTo>
                  <a:pt x="104363" y="296997"/>
                </a:lnTo>
                <a:lnTo>
                  <a:pt x="62544" y="275295"/>
                </a:lnTo>
                <a:lnTo>
                  <a:pt x="29504" y="242255"/>
                </a:lnTo>
                <a:lnTo>
                  <a:pt x="7802" y="200436"/>
                </a:lnTo>
                <a:lnTo>
                  <a:pt x="0" y="1523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67600" y="307543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04363" y="7802"/>
                </a:lnTo>
                <a:lnTo>
                  <a:pt x="62544" y="29504"/>
                </a:lnTo>
                <a:lnTo>
                  <a:pt x="29504" y="62544"/>
                </a:lnTo>
                <a:lnTo>
                  <a:pt x="7802" y="104363"/>
                </a:lnTo>
                <a:lnTo>
                  <a:pt x="0" y="152400"/>
                </a:lnTo>
                <a:lnTo>
                  <a:pt x="7802" y="200436"/>
                </a:lnTo>
                <a:lnTo>
                  <a:pt x="29504" y="242255"/>
                </a:lnTo>
                <a:lnTo>
                  <a:pt x="62544" y="275295"/>
                </a:lnTo>
                <a:lnTo>
                  <a:pt x="104363" y="296997"/>
                </a:lnTo>
                <a:lnTo>
                  <a:pt x="152400" y="304800"/>
                </a:lnTo>
                <a:lnTo>
                  <a:pt x="201021" y="296997"/>
                </a:lnTo>
                <a:lnTo>
                  <a:pt x="242913" y="275295"/>
                </a:lnTo>
                <a:lnTo>
                  <a:pt x="275734" y="242255"/>
                </a:lnTo>
                <a:lnTo>
                  <a:pt x="297143" y="200436"/>
                </a:lnTo>
                <a:lnTo>
                  <a:pt x="304800" y="152400"/>
                </a:lnTo>
                <a:lnTo>
                  <a:pt x="297143" y="104363"/>
                </a:lnTo>
                <a:lnTo>
                  <a:pt x="275734" y="62544"/>
                </a:lnTo>
                <a:lnTo>
                  <a:pt x="242913" y="29504"/>
                </a:lnTo>
                <a:lnTo>
                  <a:pt x="201021" y="7802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67600" y="307543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152399"/>
                </a:moveTo>
                <a:lnTo>
                  <a:pt x="7802" y="104363"/>
                </a:lnTo>
                <a:lnTo>
                  <a:pt x="29504" y="62544"/>
                </a:lnTo>
                <a:lnTo>
                  <a:pt x="62544" y="29504"/>
                </a:lnTo>
                <a:lnTo>
                  <a:pt x="104363" y="7802"/>
                </a:lnTo>
                <a:lnTo>
                  <a:pt x="152399" y="0"/>
                </a:lnTo>
                <a:lnTo>
                  <a:pt x="201021" y="7802"/>
                </a:lnTo>
                <a:lnTo>
                  <a:pt x="242913" y="29504"/>
                </a:lnTo>
                <a:lnTo>
                  <a:pt x="275734" y="62544"/>
                </a:lnTo>
                <a:lnTo>
                  <a:pt x="297143" y="104363"/>
                </a:lnTo>
                <a:lnTo>
                  <a:pt x="304799" y="152399"/>
                </a:lnTo>
                <a:lnTo>
                  <a:pt x="297143" y="200436"/>
                </a:lnTo>
                <a:lnTo>
                  <a:pt x="275734" y="242255"/>
                </a:lnTo>
                <a:lnTo>
                  <a:pt x="242913" y="275295"/>
                </a:lnTo>
                <a:lnTo>
                  <a:pt x="201021" y="296997"/>
                </a:lnTo>
                <a:lnTo>
                  <a:pt x="152399" y="304799"/>
                </a:lnTo>
                <a:lnTo>
                  <a:pt x="104363" y="296997"/>
                </a:lnTo>
                <a:lnTo>
                  <a:pt x="62544" y="275295"/>
                </a:lnTo>
                <a:lnTo>
                  <a:pt x="29504" y="242255"/>
                </a:lnTo>
                <a:lnTo>
                  <a:pt x="7802" y="200436"/>
                </a:lnTo>
                <a:lnTo>
                  <a:pt x="0" y="15239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243828" y="3038742"/>
            <a:ext cx="1463040" cy="166751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  <a:tabLst>
                <a:tab pos="1294765" algn="l"/>
              </a:tabLst>
            </a:pPr>
            <a:r>
              <a:rPr sz="2400" dirty="0">
                <a:latin typeface="Symbol"/>
                <a:cs typeface="Symbol"/>
              </a:rPr>
              <a:t>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130" dirty="0">
                <a:latin typeface="Symbol"/>
                <a:cs typeface="Symbol"/>
              </a:rPr>
              <a:t></a:t>
            </a:r>
            <a:endParaRPr sz="2400">
              <a:latin typeface="Symbol"/>
              <a:cs typeface="Symbol"/>
            </a:endParaRPr>
          </a:p>
          <a:p>
            <a:pPr marL="478155">
              <a:lnSpc>
                <a:spcPct val="100000"/>
              </a:lnSpc>
              <a:spcBef>
                <a:spcPts val="1860"/>
              </a:spcBef>
            </a:pPr>
            <a:r>
              <a:rPr sz="2400" spc="-5" dirty="0">
                <a:latin typeface="Times New Roman"/>
                <a:cs typeface="Times New Roman"/>
              </a:rPr>
              <a:t>XOR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1294765" algn="l"/>
              </a:tabLst>
            </a:pPr>
            <a:r>
              <a:rPr sz="2400" dirty="0">
                <a:latin typeface="Symbol"/>
                <a:cs typeface="Symbol"/>
              </a:rPr>
              <a:t>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130" dirty="0">
                <a:latin typeface="Symbol"/>
                <a:cs typeface="Symbol"/>
              </a:rPr>
              <a:t>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10071" y="2726435"/>
            <a:ext cx="2145792" cy="2386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14929" y="2733121"/>
            <a:ext cx="2134870" cy="2374900"/>
          </a:xfrm>
          <a:custGeom>
            <a:avLst/>
            <a:gdLst/>
            <a:ahLst/>
            <a:cxnLst/>
            <a:rect l="l" t="t" r="r" b="b"/>
            <a:pathLst>
              <a:path w="2134870" h="2374900">
                <a:moveTo>
                  <a:pt x="635222" y="1561509"/>
                </a:moveTo>
                <a:lnTo>
                  <a:pt x="590956" y="1509588"/>
                </a:lnTo>
                <a:lnTo>
                  <a:pt x="548089" y="1457500"/>
                </a:lnTo>
                <a:lnTo>
                  <a:pt x="506645" y="1405312"/>
                </a:lnTo>
                <a:lnTo>
                  <a:pt x="466647" y="1353089"/>
                </a:lnTo>
                <a:lnTo>
                  <a:pt x="428120" y="1300899"/>
                </a:lnTo>
                <a:lnTo>
                  <a:pt x="391085" y="1248807"/>
                </a:lnTo>
                <a:lnTo>
                  <a:pt x="355568" y="1196880"/>
                </a:lnTo>
                <a:lnTo>
                  <a:pt x="321591" y="1145184"/>
                </a:lnTo>
                <a:lnTo>
                  <a:pt x="289178" y="1093784"/>
                </a:lnTo>
                <a:lnTo>
                  <a:pt x="258353" y="1042748"/>
                </a:lnTo>
                <a:lnTo>
                  <a:pt x="229139" y="992142"/>
                </a:lnTo>
                <a:lnTo>
                  <a:pt x="201559" y="942032"/>
                </a:lnTo>
                <a:lnTo>
                  <a:pt x="175637" y="892483"/>
                </a:lnTo>
                <a:lnTo>
                  <a:pt x="151397" y="843563"/>
                </a:lnTo>
                <a:lnTo>
                  <a:pt x="128862" y="795338"/>
                </a:lnTo>
                <a:lnTo>
                  <a:pt x="108056" y="747873"/>
                </a:lnTo>
                <a:lnTo>
                  <a:pt x="89001" y="701236"/>
                </a:lnTo>
                <a:lnTo>
                  <a:pt x="71723" y="655491"/>
                </a:lnTo>
                <a:lnTo>
                  <a:pt x="56243" y="610707"/>
                </a:lnTo>
                <a:lnTo>
                  <a:pt x="42586" y="566948"/>
                </a:lnTo>
                <a:lnTo>
                  <a:pt x="30776" y="524281"/>
                </a:lnTo>
                <a:lnTo>
                  <a:pt x="20835" y="482772"/>
                </a:lnTo>
                <a:lnTo>
                  <a:pt x="12787" y="442488"/>
                </a:lnTo>
                <a:lnTo>
                  <a:pt x="6656" y="403495"/>
                </a:lnTo>
                <a:lnTo>
                  <a:pt x="239" y="329646"/>
                </a:lnTo>
                <a:lnTo>
                  <a:pt x="0" y="294923"/>
                </a:lnTo>
                <a:lnTo>
                  <a:pt x="1771" y="261755"/>
                </a:lnTo>
                <a:lnTo>
                  <a:pt x="11440" y="200352"/>
                </a:lnTo>
                <a:lnTo>
                  <a:pt x="29435" y="145966"/>
                </a:lnTo>
                <a:lnTo>
                  <a:pt x="55943" y="99129"/>
                </a:lnTo>
                <a:lnTo>
                  <a:pt x="91154" y="60369"/>
                </a:lnTo>
                <a:lnTo>
                  <a:pt x="134562" y="31059"/>
                </a:lnTo>
                <a:lnTo>
                  <a:pt x="184701" y="11530"/>
                </a:lnTo>
                <a:lnTo>
                  <a:pt x="241077" y="1519"/>
                </a:lnTo>
                <a:lnTo>
                  <a:pt x="271450" y="0"/>
                </a:lnTo>
                <a:lnTo>
                  <a:pt x="303197" y="760"/>
                </a:lnTo>
                <a:lnTo>
                  <a:pt x="370566" y="8988"/>
                </a:lnTo>
                <a:lnTo>
                  <a:pt x="442690" y="25938"/>
                </a:lnTo>
                <a:lnTo>
                  <a:pt x="480381" y="37601"/>
                </a:lnTo>
                <a:lnTo>
                  <a:pt x="519076" y="51346"/>
                </a:lnTo>
                <a:lnTo>
                  <a:pt x="558712" y="67138"/>
                </a:lnTo>
                <a:lnTo>
                  <a:pt x="599229" y="84946"/>
                </a:lnTo>
                <a:lnTo>
                  <a:pt x="640564" y="104735"/>
                </a:lnTo>
                <a:lnTo>
                  <a:pt x="682656" y="126473"/>
                </a:lnTo>
                <a:lnTo>
                  <a:pt x="725443" y="150126"/>
                </a:lnTo>
                <a:lnTo>
                  <a:pt x="768863" y="175662"/>
                </a:lnTo>
                <a:lnTo>
                  <a:pt x="812855" y="203048"/>
                </a:lnTo>
                <a:lnTo>
                  <a:pt x="857356" y="232249"/>
                </a:lnTo>
                <a:lnTo>
                  <a:pt x="902306" y="263234"/>
                </a:lnTo>
                <a:lnTo>
                  <a:pt x="947642" y="295969"/>
                </a:lnTo>
                <a:lnTo>
                  <a:pt x="993302" y="330420"/>
                </a:lnTo>
                <a:lnTo>
                  <a:pt x="1039225" y="366555"/>
                </a:lnTo>
                <a:lnTo>
                  <a:pt x="1085349" y="404341"/>
                </a:lnTo>
                <a:lnTo>
                  <a:pt x="1131613" y="443744"/>
                </a:lnTo>
                <a:lnTo>
                  <a:pt x="1177954" y="484732"/>
                </a:lnTo>
                <a:lnTo>
                  <a:pt x="1224311" y="527271"/>
                </a:lnTo>
                <a:lnTo>
                  <a:pt x="1270622" y="571328"/>
                </a:lnTo>
                <a:lnTo>
                  <a:pt x="1316826" y="616870"/>
                </a:lnTo>
                <a:lnTo>
                  <a:pt x="1362860" y="663864"/>
                </a:lnTo>
                <a:lnTo>
                  <a:pt x="1408663" y="712276"/>
                </a:lnTo>
                <a:lnTo>
                  <a:pt x="1454174" y="762075"/>
                </a:lnTo>
                <a:lnTo>
                  <a:pt x="1499330" y="813225"/>
                </a:lnTo>
                <a:lnTo>
                  <a:pt x="1543476" y="865147"/>
                </a:lnTo>
                <a:lnTo>
                  <a:pt x="1586236" y="917235"/>
                </a:lnTo>
                <a:lnTo>
                  <a:pt x="1627586" y="969423"/>
                </a:lnTo>
                <a:lnTo>
                  <a:pt x="1667503" y="1021645"/>
                </a:lnTo>
                <a:lnTo>
                  <a:pt x="1705961" y="1073836"/>
                </a:lnTo>
                <a:lnTo>
                  <a:pt x="1742937" y="1125928"/>
                </a:lnTo>
                <a:lnTo>
                  <a:pt x="1778406" y="1177855"/>
                </a:lnTo>
                <a:lnTo>
                  <a:pt x="1812346" y="1229551"/>
                </a:lnTo>
                <a:lnTo>
                  <a:pt x="1844730" y="1280951"/>
                </a:lnTo>
                <a:lnTo>
                  <a:pt x="1875536" y="1331986"/>
                </a:lnTo>
                <a:lnTo>
                  <a:pt x="1904739" y="1382593"/>
                </a:lnTo>
                <a:lnTo>
                  <a:pt x="1932315" y="1432703"/>
                </a:lnTo>
                <a:lnTo>
                  <a:pt x="1958240" y="1482252"/>
                </a:lnTo>
                <a:lnTo>
                  <a:pt x="1982490" y="1531172"/>
                </a:lnTo>
                <a:lnTo>
                  <a:pt x="2005041" y="1579397"/>
                </a:lnTo>
                <a:lnTo>
                  <a:pt x="2025869" y="1626862"/>
                </a:lnTo>
                <a:lnTo>
                  <a:pt x="2044949" y="1673499"/>
                </a:lnTo>
                <a:lnTo>
                  <a:pt x="2062257" y="1719243"/>
                </a:lnTo>
                <a:lnTo>
                  <a:pt x="2077770" y="1764028"/>
                </a:lnTo>
                <a:lnTo>
                  <a:pt x="2091463" y="1807787"/>
                </a:lnTo>
                <a:lnTo>
                  <a:pt x="2103313" y="1850454"/>
                </a:lnTo>
                <a:lnTo>
                  <a:pt x="2113294" y="1891962"/>
                </a:lnTo>
                <a:lnTo>
                  <a:pt x="2121383" y="1932246"/>
                </a:lnTo>
                <a:lnTo>
                  <a:pt x="2127556" y="1971240"/>
                </a:lnTo>
                <a:lnTo>
                  <a:pt x="2134058" y="2045089"/>
                </a:lnTo>
                <a:lnTo>
                  <a:pt x="2134338" y="2079812"/>
                </a:lnTo>
                <a:lnTo>
                  <a:pt x="2132605" y="2112980"/>
                </a:lnTo>
                <a:lnTo>
                  <a:pt x="2123006" y="2174383"/>
                </a:lnTo>
                <a:lnTo>
                  <a:pt x="2105066" y="2228768"/>
                </a:lnTo>
                <a:lnTo>
                  <a:pt x="2078595" y="2275606"/>
                </a:lnTo>
                <a:lnTo>
                  <a:pt x="2043398" y="2314365"/>
                </a:lnTo>
                <a:lnTo>
                  <a:pt x="1999976" y="2343676"/>
                </a:lnTo>
                <a:lnTo>
                  <a:pt x="1949800" y="2363204"/>
                </a:lnTo>
                <a:lnTo>
                  <a:pt x="1893368" y="2373216"/>
                </a:lnTo>
                <a:lnTo>
                  <a:pt x="1862962" y="2374735"/>
                </a:lnTo>
                <a:lnTo>
                  <a:pt x="1831179" y="2373975"/>
                </a:lnTo>
                <a:lnTo>
                  <a:pt x="1763731" y="2365747"/>
                </a:lnTo>
                <a:lnTo>
                  <a:pt x="1691523" y="2348796"/>
                </a:lnTo>
                <a:lnTo>
                  <a:pt x="1653790" y="2337133"/>
                </a:lnTo>
                <a:lnTo>
                  <a:pt x="1615053" y="2323389"/>
                </a:lnTo>
                <a:lnTo>
                  <a:pt x="1575376" y="2307596"/>
                </a:lnTo>
                <a:lnTo>
                  <a:pt x="1534821" y="2289789"/>
                </a:lnTo>
                <a:lnTo>
                  <a:pt x="1493449" y="2270000"/>
                </a:lnTo>
                <a:lnTo>
                  <a:pt x="1451324" y="2248262"/>
                </a:lnTo>
                <a:lnTo>
                  <a:pt x="1408507" y="2224608"/>
                </a:lnTo>
                <a:lnTo>
                  <a:pt x="1365061" y="2199072"/>
                </a:lnTo>
                <a:lnTo>
                  <a:pt x="1321048" y="2171687"/>
                </a:lnTo>
                <a:lnTo>
                  <a:pt x="1276531" y="2142485"/>
                </a:lnTo>
                <a:lnTo>
                  <a:pt x="1231572" y="2111501"/>
                </a:lnTo>
                <a:lnTo>
                  <a:pt x="1186232" y="2078766"/>
                </a:lnTo>
                <a:lnTo>
                  <a:pt x="1140576" y="2044315"/>
                </a:lnTo>
                <a:lnTo>
                  <a:pt x="1094664" y="2008180"/>
                </a:lnTo>
                <a:lnTo>
                  <a:pt x="1048559" y="1970394"/>
                </a:lnTo>
                <a:lnTo>
                  <a:pt x="1002324" y="1930991"/>
                </a:lnTo>
                <a:lnTo>
                  <a:pt x="956020" y="1890003"/>
                </a:lnTo>
                <a:lnTo>
                  <a:pt x="909711" y="1847464"/>
                </a:lnTo>
                <a:lnTo>
                  <a:pt x="863458" y="1803407"/>
                </a:lnTo>
                <a:lnTo>
                  <a:pt x="817324" y="1757865"/>
                </a:lnTo>
                <a:lnTo>
                  <a:pt x="771371" y="1710871"/>
                </a:lnTo>
                <a:lnTo>
                  <a:pt x="725661" y="1662458"/>
                </a:lnTo>
                <a:lnTo>
                  <a:pt x="680258" y="1612660"/>
                </a:lnTo>
                <a:lnTo>
                  <a:pt x="635222" y="1561509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6075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5" dirty="0">
                <a:latin typeface="Times New Roman"/>
                <a:cs typeface="Times New Roman"/>
              </a:rPr>
              <a:t>XOR solution with </a:t>
            </a:r>
            <a:r>
              <a:rPr i="0" dirty="0">
                <a:latin typeface="Times New Roman"/>
                <a:cs typeface="Times New Roman"/>
              </a:rPr>
              <a:t>Hidden</a:t>
            </a:r>
            <a:r>
              <a:rPr i="0" spc="-80" dirty="0">
                <a:latin typeface="Times New Roman"/>
                <a:cs typeface="Times New Roman"/>
              </a:rPr>
              <a:t> </a:t>
            </a:r>
            <a:r>
              <a:rPr i="0" spc="-5" dirty="0">
                <a:latin typeface="Times New Roman"/>
                <a:cs typeface="Times New Roman"/>
              </a:rPr>
              <a:t>Neuron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255" y="2209800"/>
            <a:ext cx="5340096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40068" y="1905000"/>
            <a:ext cx="1970531" cy="4981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7000" y="2465832"/>
            <a:ext cx="3964304" cy="443865"/>
          </a:xfrm>
          <a:custGeom>
            <a:avLst/>
            <a:gdLst/>
            <a:ahLst/>
            <a:cxnLst/>
            <a:rect l="l" t="t" r="r" b="b"/>
            <a:pathLst>
              <a:path w="3964304" h="443864">
                <a:moveTo>
                  <a:pt x="3891008" y="43991"/>
                </a:moveTo>
                <a:lnTo>
                  <a:pt x="0" y="417575"/>
                </a:lnTo>
                <a:lnTo>
                  <a:pt x="1524" y="443483"/>
                </a:lnTo>
                <a:lnTo>
                  <a:pt x="3892533" y="68537"/>
                </a:lnTo>
                <a:lnTo>
                  <a:pt x="3912470" y="54115"/>
                </a:lnTo>
                <a:lnTo>
                  <a:pt x="3891008" y="43991"/>
                </a:lnTo>
                <a:close/>
              </a:path>
              <a:path w="3964304" h="443864">
                <a:moveTo>
                  <a:pt x="3943807" y="39623"/>
                </a:moveTo>
                <a:lnTo>
                  <a:pt x="3936492" y="39623"/>
                </a:lnTo>
                <a:lnTo>
                  <a:pt x="3939540" y="64007"/>
                </a:lnTo>
                <a:lnTo>
                  <a:pt x="3892533" y="68537"/>
                </a:lnTo>
                <a:lnTo>
                  <a:pt x="3858768" y="92963"/>
                </a:lnTo>
                <a:lnTo>
                  <a:pt x="3852672" y="97535"/>
                </a:lnTo>
                <a:lnTo>
                  <a:pt x="3852672" y="105155"/>
                </a:lnTo>
                <a:lnTo>
                  <a:pt x="3855720" y="111251"/>
                </a:lnTo>
                <a:lnTo>
                  <a:pt x="3860292" y="115823"/>
                </a:lnTo>
                <a:lnTo>
                  <a:pt x="3867911" y="117347"/>
                </a:lnTo>
                <a:lnTo>
                  <a:pt x="3874007" y="114300"/>
                </a:lnTo>
                <a:lnTo>
                  <a:pt x="3963924" y="48767"/>
                </a:lnTo>
                <a:lnTo>
                  <a:pt x="3943807" y="39623"/>
                </a:lnTo>
                <a:close/>
              </a:path>
              <a:path w="3964304" h="443864">
                <a:moveTo>
                  <a:pt x="3912470" y="54115"/>
                </a:moveTo>
                <a:lnTo>
                  <a:pt x="3892533" y="68537"/>
                </a:lnTo>
                <a:lnTo>
                  <a:pt x="3939540" y="64007"/>
                </a:lnTo>
                <a:lnTo>
                  <a:pt x="3933444" y="64007"/>
                </a:lnTo>
                <a:lnTo>
                  <a:pt x="3912470" y="54115"/>
                </a:lnTo>
                <a:close/>
              </a:path>
              <a:path w="3964304" h="443864">
                <a:moveTo>
                  <a:pt x="3930396" y="41147"/>
                </a:moveTo>
                <a:lnTo>
                  <a:pt x="3912470" y="54115"/>
                </a:lnTo>
                <a:lnTo>
                  <a:pt x="3933444" y="64007"/>
                </a:lnTo>
                <a:lnTo>
                  <a:pt x="3930396" y="41147"/>
                </a:lnTo>
                <a:close/>
              </a:path>
              <a:path w="3964304" h="443864">
                <a:moveTo>
                  <a:pt x="3936682" y="41147"/>
                </a:moveTo>
                <a:lnTo>
                  <a:pt x="3930396" y="41147"/>
                </a:lnTo>
                <a:lnTo>
                  <a:pt x="3933444" y="64007"/>
                </a:lnTo>
                <a:lnTo>
                  <a:pt x="3939540" y="64007"/>
                </a:lnTo>
                <a:lnTo>
                  <a:pt x="3936682" y="41147"/>
                </a:lnTo>
                <a:close/>
              </a:path>
              <a:path w="3964304" h="443864">
                <a:moveTo>
                  <a:pt x="3936492" y="39623"/>
                </a:moveTo>
                <a:lnTo>
                  <a:pt x="3891008" y="43991"/>
                </a:lnTo>
                <a:lnTo>
                  <a:pt x="3912470" y="54115"/>
                </a:lnTo>
                <a:lnTo>
                  <a:pt x="3930396" y="41147"/>
                </a:lnTo>
                <a:lnTo>
                  <a:pt x="3936682" y="41147"/>
                </a:lnTo>
                <a:lnTo>
                  <a:pt x="3936492" y="39623"/>
                </a:lnTo>
                <a:close/>
              </a:path>
              <a:path w="3964304" h="443864">
                <a:moveTo>
                  <a:pt x="3857244" y="0"/>
                </a:moveTo>
                <a:lnTo>
                  <a:pt x="3849624" y="3047"/>
                </a:lnTo>
                <a:lnTo>
                  <a:pt x="3843528" y="15239"/>
                </a:lnTo>
                <a:lnTo>
                  <a:pt x="3846576" y="22859"/>
                </a:lnTo>
                <a:lnTo>
                  <a:pt x="3852672" y="25907"/>
                </a:lnTo>
                <a:lnTo>
                  <a:pt x="3891008" y="43991"/>
                </a:lnTo>
                <a:lnTo>
                  <a:pt x="3936492" y="39623"/>
                </a:lnTo>
                <a:lnTo>
                  <a:pt x="3943807" y="39623"/>
                </a:lnTo>
                <a:lnTo>
                  <a:pt x="3863340" y="3047"/>
                </a:lnTo>
                <a:lnTo>
                  <a:pt x="385724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2465832"/>
            <a:ext cx="3964304" cy="443865"/>
          </a:xfrm>
          <a:custGeom>
            <a:avLst/>
            <a:gdLst/>
            <a:ahLst/>
            <a:cxnLst/>
            <a:rect l="l" t="t" r="r" b="b"/>
            <a:pathLst>
              <a:path w="3964304" h="443864">
                <a:moveTo>
                  <a:pt x="3891008" y="43991"/>
                </a:moveTo>
                <a:lnTo>
                  <a:pt x="0" y="417575"/>
                </a:lnTo>
                <a:lnTo>
                  <a:pt x="1524" y="443483"/>
                </a:lnTo>
                <a:lnTo>
                  <a:pt x="3892533" y="68537"/>
                </a:lnTo>
                <a:lnTo>
                  <a:pt x="3912470" y="54115"/>
                </a:lnTo>
                <a:lnTo>
                  <a:pt x="3891008" y="43991"/>
                </a:lnTo>
                <a:close/>
              </a:path>
              <a:path w="3964304" h="443864">
                <a:moveTo>
                  <a:pt x="3943807" y="39623"/>
                </a:moveTo>
                <a:lnTo>
                  <a:pt x="3936492" y="39623"/>
                </a:lnTo>
                <a:lnTo>
                  <a:pt x="3939540" y="64007"/>
                </a:lnTo>
                <a:lnTo>
                  <a:pt x="3892533" y="68537"/>
                </a:lnTo>
                <a:lnTo>
                  <a:pt x="3858768" y="92963"/>
                </a:lnTo>
                <a:lnTo>
                  <a:pt x="3852672" y="97535"/>
                </a:lnTo>
                <a:lnTo>
                  <a:pt x="3852672" y="105155"/>
                </a:lnTo>
                <a:lnTo>
                  <a:pt x="3855720" y="111251"/>
                </a:lnTo>
                <a:lnTo>
                  <a:pt x="3860292" y="115823"/>
                </a:lnTo>
                <a:lnTo>
                  <a:pt x="3867911" y="117347"/>
                </a:lnTo>
                <a:lnTo>
                  <a:pt x="3874007" y="114300"/>
                </a:lnTo>
                <a:lnTo>
                  <a:pt x="3963924" y="48767"/>
                </a:lnTo>
                <a:lnTo>
                  <a:pt x="3943807" y="39623"/>
                </a:lnTo>
                <a:close/>
              </a:path>
              <a:path w="3964304" h="443864">
                <a:moveTo>
                  <a:pt x="3912470" y="54115"/>
                </a:moveTo>
                <a:lnTo>
                  <a:pt x="3892533" y="68537"/>
                </a:lnTo>
                <a:lnTo>
                  <a:pt x="3939540" y="64007"/>
                </a:lnTo>
                <a:lnTo>
                  <a:pt x="3933444" y="64007"/>
                </a:lnTo>
                <a:lnTo>
                  <a:pt x="3912470" y="54115"/>
                </a:lnTo>
                <a:close/>
              </a:path>
              <a:path w="3964304" h="443864">
                <a:moveTo>
                  <a:pt x="3930396" y="41147"/>
                </a:moveTo>
                <a:lnTo>
                  <a:pt x="3912470" y="54115"/>
                </a:lnTo>
                <a:lnTo>
                  <a:pt x="3933444" y="64007"/>
                </a:lnTo>
                <a:lnTo>
                  <a:pt x="3930396" y="41147"/>
                </a:lnTo>
                <a:close/>
              </a:path>
              <a:path w="3964304" h="443864">
                <a:moveTo>
                  <a:pt x="3936682" y="41147"/>
                </a:moveTo>
                <a:lnTo>
                  <a:pt x="3930396" y="41147"/>
                </a:lnTo>
                <a:lnTo>
                  <a:pt x="3933444" y="64007"/>
                </a:lnTo>
                <a:lnTo>
                  <a:pt x="3939540" y="64007"/>
                </a:lnTo>
                <a:lnTo>
                  <a:pt x="3936682" y="41147"/>
                </a:lnTo>
                <a:close/>
              </a:path>
              <a:path w="3964304" h="443864">
                <a:moveTo>
                  <a:pt x="3936492" y="39623"/>
                </a:moveTo>
                <a:lnTo>
                  <a:pt x="3891008" y="43991"/>
                </a:lnTo>
                <a:lnTo>
                  <a:pt x="3912470" y="54115"/>
                </a:lnTo>
                <a:lnTo>
                  <a:pt x="3930396" y="41147"/>
                </a:lnTo>
                <a:lnTo>
                  <a:pt x="3936682" y="41147"/>
                </a:lnTo>
                <a:lnTo>
                  <a:pt x="3936492" y="39623"/>
                </a:lnTo>
                <a:close/>
              </a:path>
              <a:path w="3964304" h="443864">
                <a:moveTo>
                  <a:pt x="3857244" y="0"/>
                </a:moveTo>
                <a:lnTo>
                  <a:pt x="3849624" y="3047"/>
                </a:lnTo>
                <a:lnTo>
                  <a:pt x="3843528" y="15239"/>
                </a:lnTo>
                <a:lnTo>
                  <a:pt x="3846576" y="22859"/>
                </a:lnTo>
                <a:lnTo>
                  <a:pt x="3852672" y="25907"/>
                </a:lnTo>
                <a:lnTo>
                  <a:pt x="3891008" y="43991"/>
                </a:lnTo>
                <a:lnTo>
                  <a:pt x="3936492" y="39623"/>
                </a:lnTo>
                <a:lnTo>
                  <a:pt x="3943807" y="39623"/>
                </a:lnTo>
                <a:lnTo>
                  <a:pt x="3863340" y="3047"/>
                </a:lnTo>
                <a:lnTo>
                  <a:pt x="385724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807" y="4178808"/>
            <a:ext cx="3975100" cy="527685"/>
          </a:xfrm>
          <a:custGeom>
            <a:avLst/>
            <a:gdLst/>
            <a:ahLst/>
            <a:cxnLst/>
            <a:rect l="l" t="t" r="r" b="b"/>
            <a:pathLst>
              <a:path w="3975100" h="527685">
                <a:moveTo>
                  <a:pt x="6096" y="242315"/>
                </a:moveTo>
                <a:lnTo>
                  <a:pt x="228600" y="321563"/>
                </a:lnTo>
                <a:lnTo>
                  <a:pt x="573024" y="399287"/>
                </a:lnTo>
                <a:lnTo>
                  <a:pt x="688847" y="422147"/>
                </a:lnTo>
                <a:lnTo>
                  <a:pt x="804671" y="443483"/>
                </a:lnTo>
                <a:lnTo>
                  <a:pt x="920495" y="463295"/>
                </a:lnTo>
                <a:lnTo>
                  <a:pt x="1037844" y="481583"/>
                </a:lnTo>
                <a:lnTo>
                  <a:pt x="1155192" y="496823"/>
                </a:lnTo>
                <a:lnTo>
                  <a:pt x="1274064" y="509015"/>
                </a:lnTo>
                <a:lnTo>
                  <a:pt x="1394459" y="518159"/>
                </a:lnTo>
                <a:lnTo>
                  <a:pt x="1514856" y="524255"/>
                </a:lnTo>
                <a:lnTo>
                  <a:pt x="1636776" y="527303"/>
                </a:lnTo>
                <a:lnTo>
                  <a:pt x="1758695" y="525779"/>
                </a:lnTo>
                <a:lnTo>
                  <a:pt x="1883664" y="519683"/>
                </a:lnTo>
                <a:lnTo>
                  <a:pt x="2008632" y="510539"/>
                </a:lnTo>
                <a:lnTo>
                  <a:pt x="2092959" y="501395"/>
                </a:lnTo>
                <a:lnTo>
                  <a:pt x="1636776" y="501395"/>
                </a:lnTo>
                <a:lnTo>
                  <a:pt x="1516380" y="499871"/>
                </a:lnTo>
                <a:lnTo>
                  <a:pt x="1395983" y="493775"/>
                </a:lnTo>
                <a:lnTo>
                  <a:pt x="1277112" y="483107"/>
                </a:lnTo>
                <a:lnTo>
                  <a:pt x="1159764" y="470915"/>
                </a:lnTo>
                <a:lnTo>
                  <a:pt x="1042416" y="455675"/>
                </a:lnTo>
                <a:lnTo>
                  <a:pt x="925068" y="438911"/>
                </a:lnTo>
                <a:lnTo>
                  <a:pt x="809244" y="419099"/>
                </a:lnTo>
                <a:lnTo>
                  <a:pt x="693419" y="397763"/>
                </a:lnTo>
                <a:lnTo>
                  <a:pt x="463296" y="348995"/>
                </a:lnTo>
                <a:lnTo>
                  <a:pt x="234696" y="297179"/>
                </a:lnTo>
                <a:lnTo>
                  <a:pt x="6096" y="242315"/>
                </a:lnTo>
                <a:close/>
              </a:path>
              <a:path w="3975100" h="527685">
                <a:moveTo>
                  <a:pt x="3898331" y="23685"/>
                </a:moveTo>
                <a:lnTo>
                  <a:pt x="3302507" y="208787"/>
                </a:lnTo>
                <a:lnTo>
                  <a:pt x="3169920" y="246887"/>
                </a:lnTo>
                <a:lnTo>
                  <a:pt x="2906268" y="318515"/>
                </a:lnTo>
                <a:lnTo>
                  <a:pt x="2775204" y="350519"/>
                </a:lnTo>
                <a:lnTo>
                  <a:pt x="2644140" y="380999"/>
                </a:lnTo>
                <a:lnTo>
                  <a:pt x="2514600" y="408431"/>
                </a:lnTo>
                <a:lnTo>
                  <a:pt x="2386584" y="432815"/>
                </a:lnTo>
                <a:lnTo>
                  <a:pt x="2258568" y="454151"/>
                </a:lnTo>
                <a:lnTo>
                  <a:pt x="2132076" y="470915"/>
                </a:lnTo>
                <a:lnTo>
                  <a:pt x="2005583" y="484631"/>
                </a:lnTo>
                <a:lnTo>
                  <a:pt x="1882140" y="495299"/>
                </a:lnTo>
                <a:lnTo>
                  <a:pt x="1758695" y="499871"/>
                </a:lnTo>
                <a:lnTo>
                  <a:pt x="1636776" y="501395"/>
                </a:lnTo>
                <a:lnTo>
                  <a:pt x="2092959" y="501395"/>
                </a:lnTo>
                <a:lnTo>
                  <a:pt x="2135124" y="496823"/>
                </a:lnTo>
                <a:lnTo>
                  <a:pt x="2261616" y="478535"/>
                </a:lnTo>
                <a:lnTo>
                  <a:pt x="2389632" y="457199"/>
                </a:lnTo>
                <a:lnTo>
                  <a:pt x="2519172" y="432815"/>
                </a:lnTo>
                <a:lnTo>
                  <a:pt x="2650236" y="405383"/>
                </a:lnTo>
                <a:lnTo>
                  <a:pt x="2912364" y="342899"/>
                </a:lnTo>
                <a:lnTo>
                  <a:pt x="3176016" y="271271"/>
                </a:lnTo>
                <a:lnTo>
                  <a:pt x="3310128" y="233171"/>
                </a:lnTo>
                <a:lnTo>
                  <a:pt x="3906098" y="48023"/>
                </a:lnTo>
                <a:lnTo>
                  <a:pt x="3898331" y="23685"/>
                </a:lnTo>
                <a:close/>
              </a:path>
              <a:path w="3975100" h="527685">
                <a:moveTo>
                  <a:pt x="3966776" y="19812"/>
                </a:moveTo>
                <a:lnTo>
                  <a:pt x="3910584" y="19812"/>
                </a:lnTo>
                <a:lnTo>
                  <a:pt x="3918204" y="44195"/>
                </a:lnTo>
                <a:lnTo>
                  <a:pt x="3906098" y="48023"/>
                </a:lnTo>
                <a:lnTo>
                  <a:pt x="3913632" y="71627"/>
                </a:lnTo>
                <a:lnTo>
                  <a:pt x="3966776" y="19812"/>
                </a:lnTo>
                <a:close/>
              </a:path>
              <a:path w="3975100" h="527685">
                <a:moveTo>
                  <a:pt x="3910584" y="19812"/>
                </a:moveTo>
                <a:lnTo>
                  <a:pt x="3898331" y="23685"/>
                </a:lnTo>
                <a:lnTo>
                  <a:pt x="3906098" y="48023"/>
                </a:lnTo>
                <a:lnTo>
                  <a:pt x="3918204" y="44195"/>
                </a:lnTo>
                <a:lnTo>
                  <a:pt x="3910584" y="19812"/>
                </a:lnTo>
                <a:close/>
              </a:path>
              <a:path w="3975100" h="527685">
                <a:moveTo>
                  <a:pt x="3890772" y="0"/>
                </a:moveTo>
                <a:lnTo>
                  <a:pt x="3898331" y="23685"/>
                </a:lnTo>
                <a:lnTo>
                  <a:pt x="3910584" y="19812"/>
                </a:lnTo>
                <a:lnTo>
                  <a:pt x="3966776" y="19812"/>
                </a:lnTo>
                <a:lnTo>
                  <a:pt x="3974592" y="12191"/>
                </a:lnTo>
                <a:lnTo>
                  <a:pt x="3890772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4807" y="4178808"/>
            <a:ext cx="3975100" cy="527685"/>
          </a:xfrm>
          <a:custGeom>
            <a:avLst/>
            <a:gdLst/>
            <a:ahLst/>
            <a:cxnLst/>
            <a:rect l="l" t="t" r="r" b="b"/>
            <a:pathLst>
              <a:path w="3975100" h="527685">
                <a:moveTo>
                  <a:pt x="6096" y="242315"/>
                </a:moveTo>
                <a:lnTo>
                  <a:pt x="228600" y="321563"/>
                </a:lnTo>
                <a:lnTo>
                  <a:pt x="573024" y="399287"/>
                </a:lnTo>
                <a:lnTo>
                  <a:pt x="688847" y="422147"/>
                </a:lnTo>
                <a:lnTo>
                  <a:pt x="804671" y="443483"/>
                </a:lnTo>
                <a:lnTo>
                  <a:pt x="920495" y="463295"/>
                </a:lnTo>
                <a:lnTo>
                  <a:pt x="1037844" y="481583"/>
                </a:lnTo>
                <a:lnTo>
                  <a:pt x="1155192" y="496823"/>
                </a:lnTo>
                <a:lnTo>
                  <a:pt x="1274064" y="509015"/>
                </a:lnTo>
                <a:lnTo>
                  <a:pt x="1394459" y="518159"/>
                </a:lnTo>
                <a:lnTo>
                  <a:pt x="1514856" y="524255"/>
                </a:lnTo>
                <a:lnTo>
                  <a:pt x="1636776" y="527303"/>
                </a:lnTo>
                <a:lnTo>
                  <a:pt x="1758695" y="525779"/>
                </a:lnTo>
                <a:lnTo>
                  <a:pt x="1883664" y="519683"/>
                </a:lnTo>
                <a:lnTo>
                  <a:pt x="2008632" y="510539"/>
                </a:lnTo>
                <a:lnTo>
                  <a:pt x="2092959" y="501395"/>
                </a:lnTo>
                <a:lnTo>
                  <a:pt x="1636776" y="501395"/>
                </a:lnTo>
                <a:lnTo>
                  <a:pt x="1516380" y="499871"/>
                </a:lnTo>
                <a:lnTo>
                  <a:pt x="1395983" y="493775"/>
                </a:lnTo>
                <a:lnTo>
                  <a:pt x="1277112" y="483107"/>
                </a:lnTo>
                <a:lnTo>
                  <a:pt x="1159764" y="470915"/>
                </a:lnTo>
                <a:lnTo>
                  <a:pt x="1042416" y="455675"/>
                </a:lnTo>
                <a:lnTo>
                  <a:pt x="925068" y="438911"/>
                </a:lnTo>
                <a:lnTo>
                  <a:pt x="809244" y="419099"/>
                </a:lnTo>
                <a:lnTo>
                  <a:pt x="693419" y="397763"/>
                </a:lnTo>
                <a:lnTo>
                  <a:pt x="463296" y="348995"/>
                </a:lnTo>
                <a:lnTo>
                  <a:pt x="234696" y="297179"/>
                </a:lnTo>
                <a:lnTo>
                  <a:pt x="6096" y="242315"/>
                </a:lnTo>
                <a:close/>
              </a:path>
              <a:path w="3975100" h="527685">
                <a:moveTo>
                  <a:pt x="3898331" y="23685"/>
                </a:moveTo>
                <a:lnTo>
                  <a:pt x="3302507" y="208787"/>
                </a:lnTo>
                <a:lnTo>
                  <a:pt x="3169920" y="246887"/>
                </a:lnTo>
                <a:lnTo>
                  <a:pt x="2906268" y="318515"/>
                </a:lnTo>
                <a:lnTo>
                  <a:pt x="2775204" y="350519"/>
                </a:lnTo>
                <a:lnTo>
                  <a:pt x="2644140" y="380999"/>
                </a:lnTo>
                <a:lnTo>
                  <a:pt x="2514600" y="408431"/>
                </a:lnTo>
                <a:lnTo>
                  <a:pt x="2386584" y="432815"/>
                </a:lnTo>
                <a:lnTo>
                  <a:pt x="2258568" y="454151"/>
                </a:lnTo>
                <a:lnTo>
                  <a:pt x="2132076" y="470915"/>
                </a:lnTo>
                <a:lnTo>
                  <a:pt x="2005583" y="484631"/>
                </a:lnTo>
                <a:lnTo>
                  <a:pt x="1882140" y="495299"/>
                </a:lnTo>
                <a:lnTo>
                  <a:pt x="1758695" y="499871"/>
                </a:lnTo>
                <a:lnTo>
                  <a:pt x="1636776" y="501395"/>
                </a:lnTo>
                <a:lnTo>
                  <a:pt x="2092959" y="501395"/>
                </a:lnTo>
                <a:lnTo>
                  <a:pt x="2135124" y="496823"/>
                </a:lnTo>
                <a:lnTo>
                  <a:pt x="2261616" y="478535"/>
                </a:lnTo>
                <a:lnTo>
                  <a:pt x="2389632" y="457199"/>
                </a:lnTo>
                <a:lnTo>
                  <a:pt x="2519172" y="432815"/>
                </a:lnTo>
                <a:lnTo>
                  <a:pt x="2650236" y="405383"/>
                </a:lnTo>
                <a:lnTo>
                  <a:pt x="2912364" y="342899"/>
                </a:lnTo>
                <a:lnTo>
                  <a:pt x="3176016" y="271271"/>
                </a:lnTo>
                <a:lnTo>
                  <a:pt x="3310128" y="233171"/>
                </a:lnTo>
                <a:lnTo>
                  <a:pt x="3906098" y="48023"/>
                </a:lnTo>
                <a:lnTo>
                  <a:pt x="3898331" y="23685"/>
                </a:lnTo>
                <a:close/>
              </a:path>
              <a:path w="3975100" h="527685">
                <a:moveTo>
                  <a:pt x="3966776" y="19812"/>
                </a:moveTo>
                <a:lnTo>
                  <a:pt x="3910584" y="19812"/>
                </a:lnTo>
                <a:lnTo>
                  <a:pt x="3918204" y="44195"/>
                </a:lnTo>
                <a:lnTo>
                  <a:pt x="3906098" y="48023"/>
                </a:lnTo>
                <a:lnTo>
                  <a:pt x="3913632" y="71627"/>
                </a:lnTo>
                <a:lnTo>
                  <a:pt x="3966776" y="19812"/>
                </a:lnTo>
                <a:close/>
              </a:path>
              <a:path w="3975100" h="527685">
                <a:moveTo>
                  <a:pt x="3910584" y="19812"/>
                </a:moveTo>
                <a:lnTo>
                  <a:pt x="3898331" y="23685"/>
                </a:lnTo>
                <a:lnTo>
                  <a:pt x="3906098" y="48023"/>
                </a:lnTo>
                <a:lnTo>
                  <a:pt x="3918204" y="44195"/>
                </a:lnTo>
                <a:lnTo>
                  <a:pt x="3910584" y="19812"/>
                </a:lnTo>
                <a:close/>
              </a:path>
              <a:path w="3975100" h="527685">
                <a:moveTo>
                  <a:pt x="3890772" y="0"/>
                </a:moveTo>
                <a:lnTo>
                  <a:pt x="3898331" y="23685"/>
                </a:lnTo>
                <a:lnTo>
                  <a:pt x="3910584" y="19812"/>
                </a:lnTo>
                <a:lnTo>
                  <a:pt x="3966776" y="19812"/>
                </a:lnTo>
                <a:lnTo>
                  <a:pt x="3974592" y="12191"/>
                </a:lnTo>
                <a:lnTo>
                  <a:pt x="3890772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2855" y="3726179"/>
            <a:ext cx="2066925" cy="2369820"/>
          </a:xfrm>
          <a:custGeom>
            <a:avLst/>
            <a:gdLst/>
            <a:ahLst/>
            <a:cxnLst/>
            <a:rect l="l" t="t" r="r" b="b"/>
            <a:pathLst>
              <a:path w="2066925" h="2369820">
                <a:moveTo>
                  <a:pt x="1964436" y="2308860"/>
                </a:moveTo>
                <a:lnTo>
                  <a:pt x="1956816" y="2311908"/>
                </a:lnTo>
                <a:lnTo>
                  <a:pt x="1955292" y="2319528"/>
                </a:lnTo>
                <a:lnTo>
                  <a:pt x="1952244" y="2325624"/>
                </a:lnTo>
                <a:lnTo>
                  <a:pt x="1956816" y="2333244"/>
                </a:lnTo>
                <a:lnTo>
                  <a:pt x="1962912" y="2334768"/>
                </a:lnTo>
                <a:lnTo>
                  <a:pt x="2066544" y="2369820"/>
                </a:lnTo>
                <a:lnTo>
                  <a:pt x="2064845" y="2360676"/>
                </a:lnTo>
                <a:lnTo>
                  <a:pt x="2040636" y="2360676"/>
                </a:lnTo>
                <a:lnTo>
                  <a:pt x="2009193" y="2324560"/>
                </a:lnTo>
                <a:lnTo>
                  <a:pt x="1970532" y="2311908"/>
                </a:lnTo>
                <a:lnTo>
                  <a:pt x="1964436" y="2308860"/>
                </a:lnTo>
                <a:close/>
              </a:path>
              <a:path w="2066925" h="2369820">
                <a:moveTo>
                  <a:pt x="2009193" y="2324560"/>
                </a:moveTo>
                <a:lnTo>
                  <a:pt x="2040636" y="2360676"/>
                </a:lnTo>
                <a:lnTo>
                  <a:pt x="2047840" y="2354580"/>
                </a:lnTo>
                <a:lnTo>
                  <a:pt x="2037588" y="2354580"/>
                </a:lnTo>
                <a:lnTo>
                  <a:pt x="2033730" y="2332591"/>
                </a:lnTo>
                <a:lnTo>
                  <a:pt x="2009193" y="2324560"/>
                </a:lnTo>
                <a:close/>
              </a:path>
              <a:path w="2066925" h="2369820">
                <a:moveTo>
                  <a:pt x="2039112" y="2250948"/>
                </a:moveTo>
                <a:lnTo>
                  <a:pt x="2031492" y="2252472"/>
                </a:lnTo>
                <a:lnTo>
                  <a:pt x="2025396" y="2253996"/>
                </a:lnTo>
                <a:lnTo>
                  <a:pt x="2020824" y="2260092"/>
                </a:lnTo>
                <a:lnTo>
                  <a:pt x="2022348" y="2267712"/>
                </a:lnTo>
                <a:lnTo>
                  <a:pt x="2029474" y="2308335"/>
                </a:lnTo>
                <a:lnTo>
                  <a:pt x="2060448" y="2343912"/>
                </a:lnTo>
                <a:lnTo>
                  <a:pt x="2040636" y="2360676"/>
                </a:lnTo>
                <a:lnTo>
                  <a:pt x="2064845" y="2360676"/>
                </a:lnTo>
                <a:lnTo>
                  <a:pt x="2046732" y="2263140"/>
                </a:lnTo>
                <a:lnTo>
                  <a:pt x="2045208" y="2255520"/>
                </a:lnTo>
                <a:lnTo>
                  <a:pt x="2039112" y="2250948"/>
                </a:lnTo>
                <a:close/>
              </a:path>
              <a:path w="2066925" h="2369820">
                <a:moveTo>
                  <a:pt x="2033730" y="2332591"/>
                </a:moveTo>
                <a:lnTo>
                  <a:pt x="2037588" y="2354580"/>
                </a:lnTo>
                <a:lnTo>
                  <a:pt x="2054352" y="2339340"/>
                </a:lnTo>
                <a:lnTo>
                  <a:pt x="2033730" y="2332591"/>
                </a:lnTo>
                <a:close/>
              </a:path>
              <a:path w="2066925" h="2369820">
                <a:moveTo>
                  <a:pt x="2029474" y="2308335"/>
                </a:moveTo>
                <a:lnTo>
                  <a:pt x="2033730" y="2332591"/>
                </a:lnTo>
                <a:lnTo>
                  <a:pt x="2054352" y="2339340"/>
                </a:lnTo>
                <a:lnTo>
                  <a:pt x="2037588" y="2354580"/>
                </a:lnTo>
                <a:lnTo>
                  <a:pt x="2047840" y="2354580"/>
                </a:lnTo>
                <a:lnTo>
                  <a:pt x="2060448" y="2343912"/>
                </a:lnTo>
                <a:lnTo>
                  <a:pt x="2029474" y="2308335"/>
                </a:lnTo>
                <a:close/>
              </a:path>
              <a:path w="2066925" h="2369820">
                <a:moveTo>
                  <a:pt x="19812" y="0"/>
                </a:moveTo>
                <a:lnTo>
                  <a:pt x="0" y="16764"/>
                </a:lnTo>
                <a:lnTo>
                  <a:pt x="2009193" y="2324560"/>
                </a:lnTo>
                <a:lnTo>
                  <a:pt x="2033730" y="2332591"/>
                </a:lnTo>
                <a:lnTo>
                  <a:pt x="2029474" y="2308335"/>
                </a:lnTo>
                <a:lnTo>
                  <a:pt x="19812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62855" y="3726179"/>
            <a:ext cx="2066925" cy="2369820"/>
          </a:xfrm>
          <a:custGeom>
            <a:avLst/>
            <a:gdLst/>
            <a:ahLst/>
            <a:cxnLst/>
            <a:rect l="l" t="t" r="r" b="b"/>
            <a:pathLst>
              <a:path w="2066925" h="2369820">
                <a:moveTo>
                  <a:pt x="1964436" y="2308860"/>
                </a:moveTo>
                <a:lnTo>
                  <a:pt x="1956816" y="2311908"/>
                </a:lnTo>
                <a:lnTo>
                  <a:pt x="1955292" y="2319528"/>
                </a:lnTo>
                <a:lnTo>
                  <a:pt x="1952244" y="2325624"/>
                </a:lnTo>
                <a:lnTo>
                  <a:pt x="1956816" y="2333244"/>
                </a:lnTo>
                <a:lnTo>
                  <a:pt x="1962912" y="2334768"/>
                </a:lnTo>
                <a:lnTo>
                  <a:pt x="2066544" y="2369820"/>
                </a:lnTo>
                <a:lnTo>
                  <a:pt x="2064845" y="2360676"/>
                </a:lnTo>
                <a:lnTo>
                  <a:pt x="2040636" y="2360676"/>
                </a:lnTo>
                <a:lnTo>
                  <a:pt x="2009193" y="2324560"/>
                </a:lnTo>
                <a:lnTo>
                  <a:pt x="1970532" y="2311908"/>
                </a:lnTo>
                <a:lnTo>
                  <a:pt x="1964436" y="2308860"/>
                </a:lnTo>
                <a:close/>
              </a:path>
              <a:path w="2066925" h="2369820">
                <a:moveTo>
                  <a:pt x="2009193" y="2324560"/>
                </a:moveTo>
                <a:lnTo>
                  <a:pt x="2040636" y="2360676"/>
                </a:lnTo>
                <a:lnTo>
                  <a:pt x="2047840" y="2354580"/>
                </a:lnTo>
                <a:lnTo>
                  <a:pt x="2037588" y="2354580"/>
                </a:lnTo>
                <a:lnTo>
                  <a:pt x="2033730" y="2332591"/>
                </a:lnTo>
                <a:lnTo>
                  <a:pt x="2009193" y="2324560"/>
                </a:lnTo>
                <a:close/>
              </a:path>
              <a:path w="2066925" h="2369820">
                <a:moveTo>
                  <a:pt x="2039112" y="2250948"/>
                </a:moveTo>
                <a:lnTo>
                  <a:pt x="2031492" y="2252472"/>
                </a:lnTo>
                <a:lnTo>
                  <a:pt x="2025396" y="2253996"/>
                </a:lnTo>
                <a:lnTo>
                  <a:pt x="2020824" y="2260092"/>
                </a:lnTo>
                <a:lnTo>
                  <a:pt x="2022348" y="2267712"/>
                </a:lnTo>
                <a:lnTo>
                  <a:pt x="2029474" y="2308335"/>
                </a:lnTo>
                <a:lnTo>
                  <a:pt x="2060448" y="2343912"/>
                </a:lnTo>
                <a:lnTo>
                  <a:pt x="2040636" y="2360676"/>
                </a:lnTo>
                <a:lnTo>
                  <a:pt x="2064845" y="2360676"/>
                </a:lnTo>
                <a:lnTo>
                  <a:pt x="2046732" y="2263140"/>
                </a:lnTo>
                <a:lnTo>
                  <a:pt x="2045208" y="2255520"/>
                </a:lnTo>
                <a:lnTo>
                  <a:pt x="2039112" y="2250948"/>
                </a:lnTo>
                <a:close/>
              </a:path>
              <a:path w="2066925" h="2369820">
                <a:moveTo>
                  <a:pt x="2033730" y="2332591"/>
                </a:moveTo>
                <a:lnTo>
                  <a:pt x="2037588" y="2354580"/>
                </a:lnTo>
                <a:lnTo>
                  <a:pt x="2054352" y="2339340"/>
                </a:lnTo>
                <a:lnTo>
                  <a:pt x="2033730" y="2332591"/>
                </a:lnTo>
                <a:close/>
              </a:path>
              <a:path w="2066925" h="2369820">
                <a:moveTo>
                  <a:pt x="2029474" y="2308335"/>
                </a:moveTo>
                <a:lnTo>
                  <a:pt x="2033730" y="2332591"/>
                </a:lnTo>
                <a:lnTo>
                  <a:pt x="2054352" y="2339340"/>
                </a:lnTo>
                <a:lnTo>
                  <a:pt x="2037588" y="2354580"/>
                </a:lnTo>
                <a:lnTo>
                  <a:pt x="2047840" y="2354580"/>
                </a:lnTo>
                <a:lnTo>
                  <a:pt x="2060448" y="2343912"/>
                </a:lnTo>
                <a:lnTo>
                  <a:pt x="2029474" y="2308335"/>
                </a:lnTo>
                <a:close/>
              </a:path>
              <a:path w="2066925" h="2369820">
                <a:moveTo>
                  <a:pt x="19812" y="0"/>
                </a:moveTo>
                <a:lnTo>
                  <a:pt x="0" y="16764"/>
                </a:lnTo>
                <a:lnTo>
                  <a:pt x="2009193" y="2324560"/>
                </a:lnTo>
                <a:lnTo>
                  <a:pt x="2033730" y="2332591"/>
                </a:lnTo>
                <a:lnTo>
                  <a:pt x="2029474" y="2308335"/>
                </a:lnTo>
                <a:lnTo>
                  <a:pt x="19812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65540" y="2387600"/>
            <a:ext cx="520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6FF"/>
                </a:solidFill>
                <a:latin typeface="Times New Roman"/>
                <a:cs typeface="Times New Roman"/>
              </a:rPr>
              <a:t>A</a:t>
            </a:r>
            <a:r>
              <a:rPr sz="1800" b="1" spc="-10" dirty="0">
                <a:solidFill>
                  <a:srgbClr val="0066FF"/>
                </a:solidFill>
                <a:latin typeface="Times New Roman"/>
                <a:cs typeface="Times New Roman"/>
              </a:rPr>
              <a:t>N</a:t>
            </a:r>
            <a:r>
              <a:rPr sz="1800" b="1" dirty="0">
                <a:solidFill>
                  <a:srgbClr val="0066FF"/>
                </a:solidFill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0988" y="4021404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FF"/>
                </a:solidFill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37091" y="5740475"/>
            <a:ext cx="53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0066FF"/>
                </a:solidFill>
                <a:latin typeface="Times New Roman"/>
                <a:cs typeface="Times New Roman"/>
              </a:rPr>
              <a:t>X</a:t>
            </a:r>
            <a:r>
              <a:rPr sz="1800" b="1" dirty="0">
                <a:solidFill>
                  <a:srgbClr val="0066FF"/>
                </a:solidFill>
                <a:latin typeface="Times New Roman"/>
                <a:cs typeface="Times New Roman"/>
              </a:rPr>
              <a:t>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631" y="6275400"/>
            <a:ext cx="529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Open doors to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Solve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life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Nonlinear</a:t>
            </a:r>
            <a:r>
              <a:rPr sz="1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4631" y="5523992"/>
            <a:ext cx="5641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66FF"/>
                </a:solidFill>
                <a:latin typeface="Arial"/>
                <a:cs typeface="Arial"/>
              </a:rPr>
              <a:t>XOR logic through manipulation by hidden</a:t>
            </a:r>
            <a:r>
              <a:rPr sz="1800" b="1" spc="-135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66FF"/>
                </a:solidFill>
                <a:latin typeface="Arial"/>
                <a:cs typeface="Arial"/>
              </a:rPr>
              <a:t>neurons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03459" y="1224941"/>
            <a:ext cx="7223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Neural Network: Hidden Layer Enhances</a:t>
            </a:r>
            <a:r>
              <a:rPr sz="2800" spc="15" dirty="0"/>
              <a:t> </a:t>
            </a:r>
            <a:r>
              <a:rPr sz="2800" spc="-5" dirty="0"/>
              <a:t>Ability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78011" y="1943100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190500" y="33436"/>
                </a:moveTo>
                <a:lnTo>
                  <a:pt x="190500" y="76200"/>
                </a:lnTo>
                <a:lnTo>
                  <a:pt x="257555" y="42672"/>
                </a:lnTo>
                <a:lnTo>
                  <a:pt x="202692" y="42672"/>
                </a:lnTo>
                <a:lnTo>
                  <a:pt x="202692" y="33527"/>
                </a:lnTo>
                <a:lnTo>
                  <a:pt x="190500" y="33436"/>
                </a:lnTo>
                <a:close/>
              </a:path>
              <a:path w="266700" h="76200">
                <a:moveTo>
                  <a:pt x="0" y="32003"/>
                </a:moveTo>
                <a:lnTo>
                  <a:pt x="0" y="42672"/>
                </a:lnTo>
                <a:lnTo>
                  <a:pt x="190500" y="42672"/>
                </a:lnTo>
                <a:lnTo>
                  <a:pt x="190500" y="33436"/>
                </a:lnTo>
                <a:lnTo>
                  <a:pt x="0" y="32003"/>
                </a:lnTo>
                <a:close/>
              </a:path>
              <a:path w="266700" h="76200">
                <a:moveTo>
                  <a:pt x="190500" y="0"/>
                </a:moveTo>
                <a:lnTo>
                  <a:pt x="190500" y="33436"/>
                </a:lnTo>
                <a:lnTo>
                  <a:pt x="202692" y="33527"/>
                </a:lnTo>
                <a:lnTo>
                  <a:pt x="202692" y="42672"/>
                </a:lnTo>
                <a:lnTo>
                  <a:pt x="257555" y="42672"/>
                </a:lnTo>
                <a:lnTo>
                  <a:pt x="266700" y="3810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8680" y="2508504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190500" y="42580"/>
                </a:moveTo>
                <a:lnTo>
                  <a:pt x="190500" y="76200"/>
                </a:lnTo>
                <a:lnTo>
                  <a:pt x="257555" y="42672"/>
                </a:lnTo>
                <a:lnTo>
                  <a:pt x="202692" y="42672"/>
                </a:lnTo>
                <a:lnTo>
                  <a:pt x="190500" y="42580"/>
                </a:lnTo>
                <a:close/>
              </a:path>
              <a:path w="266700" h="76200">
                <a:moveTo>
                  <a:pt x="190500" y="0"/>
                </a:moveTo>
                <a:lnTo>
                  <a:pt x="190500" y="42580"/>
                </a:lnTo>
                <a:lnTo>
                  <a:pt x="202692" y="42672"/>
                </a:lnTo>
                <a:lnTo>
                  <a:pt x="202692" y="32004"/>
                </a:lnTo>
                <a:lnTo>
                  <a:pt x="254508" y="32004"/>
                </a:lnTo>
                <a:lnTo>
                  <a:pt x="190500" y="0"/>
                </a:lnTo>
                <a:close/>
              </a:path>
              <a:path w="266700" h="76200">
                <a:moveTo>
                  <a:pt x="254508" y="32004"/>
                </a:moveTo>
                <a:lnTo>
                  <a:pt x="202692" y="32004"/>
                </a:lnTo>
                <a:lnTo>
                  <a:pt x="202692" y="42672"/>
                </a:lnTo>
                <a:lnTo>
                  <a:pt x="257555" y="42672"/>
                </a:lnTo>
                <a:lnTo>
                  <a:pt x="266700" y="38100"/>
                </a:lnTo>
                <a:lnTo>
                  <a:pt x="254508" y="32004"/>
                </a:lnTo>
                <a:close/>
              </a:path>
              <a:path w="266700" h="76200">
                <a:moveTo>
                  <a:pt x="190500" y="32004"/>
                </a:moveTo>
                <a:lnTo>
                  <a:pt x="0" y="32004"/>
                </a:lnTo>
                <a:lnTo>
                  <a:pt x="0" y="41148"/>
                </a:lnTo>
                <a:lnTo>
                  <a:pt x="190500" y="42580"/>
                </a:lnTo>
                <a:lnTo>
                  <a:pt x="190500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680" y="3421379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190500" y="0"/>
                </a:moveTo>
                <a:lnTo>
                  <a:pt x="190500" y="76200"/>
                </a:lnTo>
                <a:lnTo>
                  <a:pt x="257555" y="42672"/>
                </a:lnTo>
                <a:lnTo>
                  <a:pt x="202692" y="42672"/>
                </a:lnTo>
                <a:lnTo>
                  <a:pt x="202692" y="33528"/>
                </a:lnTo>
                <a:lnTo>
                  <a:pt x="257556" y="33528"/>
                </a:lnTo>
                <a:lnTo>
                  <a:pt x="190500" y="0"/>
                </a:lnTo>
                <a:close/>
              </a:path>
              <a:path w="266700" h="76200">
                <a:moveTo>
                  <a:pt x="190500" y="33528"/>
                </a:moveTo>
                <a:lnTo>
                  <a:pt x="0" y="33528"/>
                </a:lnTo>
                <a:lnTo>
                  <a:pt x="0" y="42672"/>
                </a:lnTo>
                <a:lnTo>
                  <a:pt x="190500" y="42672"/>
                </a:lnTo>
                <a:lnTo>
                  <a:pt x="190500" y="33528"/>
                </a:lnTo>
                <a:close/>
              </a:path>
              <a:path w="266700" h="76200">
                <a:moveTo>
                  <a:pt x="257556" y="33528"/>
                </a:moveTo>
                <a:lnTo>
                  <a:pt x="202692" y="33528"/>
                </a:lnTo>
                <a:lnTo>
                  <a:pt x="202692" y="42672"/>
                </a:lnTo>
                <a:lnTo>
                  <a:pt x="257555" y="42672"/>
                </a:lnTo>
                <a:lnTo>
                  <a:pt x="266700" y="38100"/>
                </a:lnTo>
                <a:lnTo>
                  <a:pt x="257556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3219" y="1862327"/>
            <a:ext cx="243839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6267" y="2421635"/>
            <a:ext cx="243839" cy="242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6267" y="3334511"/>
            <a:ext cx="243839" cy="243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49411" y="1850135"/>
            <a:ext cx="245363" cy="243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52459" y="2427731"/>
            <a:ext cx="243839" cy="243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49411" y="3340608"/>
            <a:ext cx="245363" cy="243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28488" y="1650492"/>
            <a:ext cx="1300480" cy="294640"/>
          </a:xfrm>
          <a:custGeom>
            <a:avLst/>
            <a:gdLst/>
            <a:ahLst/>
            <a:cxnLst/>
            <a:rect l="l" t="t" r="r" b="b"/>
            <a:pathLst>
              <a:path w="1300479" h="294639">
                <a:moveTo>
                  <a:pt x="1224087" y="262715"/>
                </a:moveTo>
                <a:lnTo>
                  <a:pt x="1217676" y="294132"/>
                </a:lnTo>
                <a:lnTo>
                  <a:pt x="1299971" y="272796"/>
                </a:lnTo>
                <a:lnTo>
                  <a:pt x="1290392" y="265175"/>
                </a:lnTo>
                <a:lnTo>
                  <a:pt x="1235964" y="265175"/>
                </a:lnTo>
                <a:lnTo>
                  <a:pt x="1224087" y="262715"/>
                </a:lnTo>
                <a:close/>
              </a:path>
              <a:path w="1300479" h="294639">
                <a:moveTo>
                  <a:pt x="1226235" y="252190"/>
                </a:moveTo>
                <a:lnTo>
                  <a:pt x="1224087" y="262715"/>
                </a:lnTo>
                <a:lnTo>
                  <a:pt x="1235964" y="265175"/>
                </a:lnTo>
                <a:lnTo>
                  <a:pt x="1237488" y="254508"/>
                </a:lnTo>
                <a:lnTo>
                  <a:pt x="1226235" y="252190"/>
                </a:lnTo>
                <a:close/>
              </a:path>
              <a:path w="1300479" h="294639">
                <a:moveTo>
                  <a:pt x="1232915" y="219456"/>
                </a:moveTo>
                <a:lnTo>
                  <a:pt x="1226235" y="252190"/>
                </a:lnTo>
                <a:lnTo>
                  <a:pt x="1237488" y="254508"/>
                </a:lnTo>
                <a:lnTo>
                  <a:pt x="1235964" y="265175"/>
                </a:lnTo>
                <a:lnTo>
                  <a:pt x="1290392" y="265175"/>
                </a:lnTo>
                <a:lnTo>
                  <a:pt x="1232915" y="219456"/>
                </a:lnTo>
                <a:close/>
              </a:path>
              <a:path w="1300479" h="294639">
                <a:moveTo>
                  <a:pt x="1524" y="0"/>
                </a:moveTo>
                <a:lnTo>
                  <a:pt x="0" y="9144"/>
                </a:lnTo>
                <a:lnTo>
                  <a:pt x="1224087" y="262715"/>
                </a:lnTo>
                <a:lnTo>
                  <a:pt x="1226235" y="252190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63156" y="1982723"/>
            <a:ext cx="1333500" cy="498475"/>
          </a:xfrm>
          <a:custGeom>
            <a:avLst/>
            <a:gdLst/>
            <a:ahLst/>
            <a:cxnLst/>
            <a:rect l="l" t="t" r="r" b="b"/>
            <a:pathLst>
              <a:path w="1333500" h="498475">
                <a:moveTo>
                  <a:pt x="1261103" y="466765"/>
                </a:moveTo>
                <a:lnTo>
                  <a:pt x="1249679" y="498348"/>
                </a:lnTo>
                <a:lnTo>
                  <a:pt x="1333500" y="487679"/>
                </a:lnTo>
                <a:lnTo>
                  <a:pt x="1317574" y="470915"/>
                </a:lnTo>
                <a:lnTo>
                  <a:pt x="1272540" y="470915"/>
                </a:lnTo>
                <a:lnTo>
                  <a:pt x="1261103" y="466765"/>
                </a:lnTo>
                <a:close/>
              </a:path>
              <a:path w="1333500" h="498475">
                <a:moveTo>
                  <a:pt x="1264382" y="457700"/>
                </a:moveTo>
                <a:lnTo>
                  <a:pt x="1261103" y="466765"/>
                </a:lnTo>
                <a:lnTo>
                  <a:pt x="1272540" y="470915"/>
                </a:lnTo>
                <a:lnTo>
                  <a:pt x="1275588" y="461772"/>
                </a:lnTo>
                <a:lnTo>
                  <a:pt x="1264382" y="457700"/>
                </a:lnTo>
                <a:close/>
              </a:path>
              <a:path w="1333500" h="498475">
                <a:moveTo>
                  <a:pt x="1275588" y="426720"/>
                </a:moveTo>
                <a:lnTo>
                  <a:pt x="1264382" y="457700"/>
                </a:lnTo>
                <a:lnTo>
                  <a:pt x="1275588" y="461772"/>
                </a:lnTo>
                <a:lnTo>
                  <a:pt x="1272540" y="470915"/>
                </a:lnTo>
                <a:lnTo>
                  <a:pt x="1317574" y="470915"/>
                </a:lnTo>
                <a:lnTo>
                  <a:pt x="1275588" y="426720"/>
                </a:lnTo>
                <a:close/>
              </a:path>
              <a:path w="1333500" h="498475">
                <a:moveTo>
                  <a:pt x="4572" y="0"/>
                </a:moveTo>
                <a:lnTo>
                  <a:pt x="0" y="9143"/>
                </a:lnTo>
                <a:lnTo>
                  <a:pt x="1261103" y="466765"/>
                </a:lnTo>
                <a:lnTo>
                  <a:pt x="1264382" y="457700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0867" y="2205227"/>
            <a:ext cx="1294130" cy="352425"/>
          </a:xfrm>
          <a:custGeom>
            <a:avLst/>
            <a:gdLst/>
            <a:ahLst/>
            <a:cxnLst/>
            <a:rect l="l" t="t" r="r" b="b"/>
            <a:pathLst>
              <a:path w="1294129" h="352425">
                <a:moveTo>
                  <a:pt x="1219572" y="320074"/>
                </a:moveTo>
                <a:lnTo>
                  <a:pt x="1211580" y="352044"/>
                </a:lnTo>
                <a:lnTo>
                  <a:pt x="1293876" y="333756"/>
                </a:lnTo>
                <a:lnTo>
                  <a:pt x="1281430" y="323088"/>
                </a:lnTo>
                <a:lnTo>
                  <a:pt x="1231391" y="323088"/>
                </a:lnTo>
                <a:lnTo>
                  <a:pt x="1219572" y="320074"/>
                </a:lnTo>
                <a:close/>
              </a:path>
              <a:path w="1294129" h="352425">
                <a:moveTo>
                  <a:pt x="1221903" y="310751"/>
                </a:moveTo>
                <a:lnTo>
                  <a:pt x="1219572" y="320074"/>
                </a:lnTo>
                <a:lnTo>
                  <a:pt x="1231391" y="323088"/>
                </a:lnTo>
                <a:lnTo>
                  <a:pt x="1234439" y="313944"/>
                </a:lnTo>
                <a:lnTo>
                  <a:pt x="1221903" y="310751"/>
                </a:lnTo>
                <a:close/>
              </a:path>
              <a:path w="1294129" h="352425">
                <a:moveTo>
                  <a:pt x="1229867" y="278892"/>
                </a:moveTo>
                <a:lnTo>
                  <a:pt x="1221903" y="310751"/>
                </a:lnTo>
                <a:lnTo>
                  <a:pt x="1234439" y="313944"/>
                </a:lnTo>
                <a:lnTo>
                  <a:pt x="1231391" y="323088"/>
                </a:lnTo>
                <a:lnTo>
                  <a:pt x="1281430" y="323088"/>
                </a:lnTo>
                <a:lnTo>
                  <a:pt x="1229867" y="278892"/>
                </a:lnTo>
                <a:close/>
              </a:path>
              <a:path w="1294129" h="352425">
                <a:moveTo>
                  <a:pt x="1524" y="0"/>
                </a:moveTo>
                <a:lnTo>
                  <a:pt x="0" y="9144"/>
                </a:lnTo>
                <a:lnTo>
                  <a:pt x="1219572" y="320074"/>
                </a:lnTo>
                <a:lnTo>
                  <a:pt x="1221903" y="310751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23915" y="2758439"/>
            <a:ext cx="1304925" cy="708660"/>
          </a:xfrm>
          <a:custGeom>
            <a:avLst/>
            <a:gdLst/>
            <a:ahLst/>
            <a:cxnLst/>
            <a:rect l="l" t="t" r="r" b="b"/>
            <a:pathLst>
              <a:path w="1304925" h="708660">
                <a:moveTo>
                  <a:pt x="1235075" y="676507"/>
                </a:moveTo>
                <a:lnTo>
                  <a:pt x="1219200" y="705612"/>
                </a:lnTo>
                <a:lnTo>
                  <a:pt x="1304543" y="708660"/>
                </a:lnTo>
                <a:lnTo>
                  <a:pt x="1286521" y="682751"/>
                </a:lnTo>
                <a:lnTo>
                  <a:pt x="1246632" y="682751"/>
                </a:lnTo>
                <a:lnTo>
                  <a:pt x="1235075" y="676507"/>
                </a:lnTo>
                <a:close/>
              </a:path>
              <a:path w="1304925" h="708660">
                <a:moveTo>
                  <a:pt x="1238987" y="669334"/>
                </a:moveTo>
                <a:lnTo>
                  <a:pt x="1235075" y="676507"/>
                </a:lnTo>
                <a:lnTo>
                  <a:pt x="1246632" y="682751"/>
                </a:lnTo>
                <a:lnTo>
                  <a:pt x="1249680" y="675132"/>
                </a:lnTo>
                <a:lnTo>
                  <a:pt x="1238987" y="669334"/>
                </a:lnTo>
                <a:close/>
              </a:path>
              <a:path w="1304925" h="708660">
                <a:moveTo>
                  <a:pt x="1255776" y="638556"/>
                </a:moveTo>
                <a:lnTo>
                  <a:pt x="1238987" y="669334"/>
                </a:lnTo>
                <a:lnTo>
                  <a:pt x="1249680" y="675132"/>
                </a:lnTo>
                <a:lnTo>
                  <a:pt x="1246632" y="682751"/>
                </a:lnTo>
                <a:lnTo>
                  <a:pt x="1286521" y="682751"/>
                </a:lnTo>
                <a:lnTo>
                  <a:pt x="1255776" y="638556"/>
                </a:lnTo>
                <a:close/>
              </a:path>
              <a:path w="1304925" h="708660">
                <a:moveTo>
                  <a:pt x="4572" y="0"/>
                </a:moveTo>
                <a:lnTo>
                  <a:pt x="0" y="9144"/>
                </a:lnTo>
                <a:lnTo>
                  <a:pt x="1235075" y="676507"/>
                </a:lnTo>
                <a:lnTo>
                  <a:pt x="1238987" y="669334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25440" y="1650492"/>
            <a:ext cx="1309370" cy="820419"/>
          </a:xfrm>
          <a:custGeom>
            <a:avLst/>
            <a:gdLst/>
            <a:ahLst/>
            <a:cxnLst/>
            <a:rect l="l" t="t" r="r" b="b"/>
            <a:pathLst>
              <a:path w="1309370" h="820419">
                <a:moveTo>
                  <a:pt x="1241555" y="783969"/>
                </a:moveTo>
                <a:lnTo>
                  <a:pt x="1223771" y="812292"/>
                </a:lnTo>
                <a:lnTo>
                  <a:pt x="1309115" y="819912"/>
                </a:lnTo>
                <a:lnTo>
                  <a:pt x="1291621" y="790956"/>
                </a:lnTo>
                <a:lnTo>
                  <a:pt x="1252728" y="790956"/>
                </a:lnTo>
                <a:lnTo>
                  <a:pt x="1241555" y="783969"/>
                </a:lnTo>
                <a:close/>
              </a:path>
              <a:path w="1309370" h="820419">
                <a:moveTo>
                  <a:pt x="1246965" y="775354"/>
                </a:moveTo>
                <a:lnTo>
                  <a:pt x="1241555" y="783969"/>
                </a:lnTo>
                <a:lnTo>
                  <a:pt x="1252728" y="790956"/>
                </a:lnTo>
                <a:lnTo>
                  <a:pt x="1257300" y="781812"/>
                </a:lnTo>
                <a:lnTo>
                  <a:pt x="1246965" y="775354"/>
                </a:lnTo>
                <a:close/>
              </a:path>
              <a:path w="1309370" h="820419">
                <a:moveTo>
                  <a:pt x="1264919" y="746760"/>
                </a:moveTo>
                <a:lnTo>
                  <a:pt x="1246965" y="775354"/>
                </a:lnTo>
                <a:lnTo>
                  <a:pt x="1257300" y="781812"/>
                </a:lnTo>
                <a:lnTo>
                  <a:pt x="1252728" y="790956"/>
                </a:lnTo>
                <a:lnTo>
                  <a:pt x="1291621" y="790956"/>
                </a:lnTo>
                <a:lnTo>
                  <a:pt x="1264919" y="746760"/>
                </a:lnTo>
                <a:close/>
              </a:path>
              <a:path w="1309370" h="820419">
                <a:moveTo>
                  <a:pt x="6096" y="0"/>
                </a:moveTo>
                <a:lnTo>
                  <a:pt x="0" y="7620"/>
                </a:lnTo>
                <a:lnTo>
                  <a:pt x="1241555" y="783969"/>
                </a:lnTo>
                <a:lnTo>
                  <a:pt x="1246965" y="775354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20867" y="2570988"/>
            <a:ext cx="1313815" cy="198120"/>
          </a:xfrm>
          <a:custGeom>
            <a:avLst/>
            <a:gdLst/>
            <a:ahLst/>
            <a:cxnLst/>
            <a:rect l="l" t="t" r="r" b="b"/>
            <a:pathLst>
              <a:path w="1313815" h="198119">
                <a:moveTo>
                  <a:pt x="1236948" y="33603"/>
                </a:moveTo>
                <a:lnTo>
                  <a:pt x="0" y="188975"/>
                </a:lnTo>
                <a:lnTo>
                  <a:pt x="1524" y="198120"/>
                </a:lnTo>
                <a:lnTo>
                  <a:pt x="1238052" y="42800"/>
                </a:lnTo>
                <a:lnTo>
                  <a:pt x="1236948" y="33603"/>
                </a:lnTo>
                <a:close/>
              </a:path>
              <a:path w="1313815" h="198119">
                <a:moveTo>
                  <a:pt x="1309066" y="32003"/>
                </a:moveTo>
                <a:lnTo>
                  <a:pt x="1249680" y="32003"/>
                </a:lnTo>
                <a:lnTo>
                  <a:pt x="1251204" y="41148"/>
                </a:lnTo>
                <a:lnTo>
                  <a:pt x="1238052" y="42800"/>
                </a:lnTo>
                <a:lnTo>
                  <a:pt x="1242060" y="76200"/>
                </a:lnTo>
                <a:lnTo>
                  <a:pt x="1309066" y="32003"/>
                </a:lnTo>
                <a:close/>
              </a:path>
              <a:path w="1313815" h="198119">
                <a:moveTo>
                  <a:pt x="1249680" y="32003"/>
                </a:moveTo>
                <a:lnTo>
                  <a:pt x="1236948" y="33603"/>
                </a:lnTo>
                <a:lnTo>
                  <a:pt x="1238052" y="42800"/>
                </a:lnTo>
                <a:lnTo>
                  <a:pt x="1251204" y="41148"/>
                </a:lnTo>
                <a:lnTo>
                  <a:pt x="1249680" y="32003"/>
                </a:lnTo>
                <a:close/>
              </a:path>
              <a:path w="1313815" h="198119">
                <a:moveTo>
                  <a:pt x="1232915" y="0"/>
                </a:moveTo>
                <a:lnTo>
                  <a:pt x="1236948" y="33603"/>
                </a:lnTo>
                <a:lnTo>
                  <a:pt x="1249680" y="32003"/>
                </a:lnTo>
                <a:lnTo>
                  <a:pt x="1309066" y="32003"/>
                </a:lnTo>
                <a:lnTo>
                  <a:pt x="1313688" y="28956"/>
                </a:lnTo>
                <a:lnTo>
                  <a:pt x="1232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25440" y="1648967"/>
            <a:ext cx="1341120" cy="1710055"/>
          </a:xfrm>
          <a:custGeom>
            <a:avLst/>
            <a:gdLst/>
            <a:ahLst/>
            <a:cxnLst/>
            <a:rect l="l" t="t" r="r" b="b"/>
            <a:pathLst>
              <a:path w="1341120" h="1710054">
                <a:moveTo>
                  <a:pt x="1290729" y="1652836"/>
                </a:moveTo>
                <a:lnTo>
                  <a:pt x="1264919" y="1673352"/>
                </a:lnTo>
                <a:lnTo>
                  <a:pt x="1341119" y="1709928"/>
                </a:lnTo>
                <a:lnTo>
                  <a:pt x="1331671" y="1662684"/>
                </a:lnTo>
                <a:lnTo>
                  <a:pt x="1298448" y="1662684"/>
                </a:lnTo>
                <a:lnTo>
                  <a:pt x="1290729" y="1652836"/>
                </a:lnTo>
                <a:close/>
              </a:path>
              <a:path w="1341120" h="1710054">
                <a:moveTo>
                  <a:pt x="1298368" y="1646764"/>
                </a:moveTo>
                <a:lnTo>
                  <a:pt x="1290729" y="1652836"/>
                </a:lnTo>
                <a:lnTo>
                  <a:pt x="1298448" y="1662684"/>
                </a:lnTo>
                <a:lnTo>
                  <a:pt x="1306067" y="1656588"/>
                </a:lnTo>
                <a:lnTo>
                  <a:pt x="1298368" y="1646764"/>
                </a:lnTo>
                <a:close/>
              </a:path>
              <a:path w="1341120" h="1710054">
                <a:moveTo>
                  <a:pt x="1324356" y="1626108"/>
                </a:moveTo>
                <a:lnTo>
                  <a:pt x="1298368" y="1646764"/>
                </a:lnTo>
                <a:lnTo>
                  <a:pt x="1306067" y="1656588"/>
                </a:lnTo>
                <a:lnTo>
                  <a:pt x="1298448" y="1662684"/>
                </a:lnTo>
                <a:lnTo>
                  <a:pt x="1331671" y="1662684"/>
                </a:lnTo>
                <a:lnTo>
                  <a:pt x="1324356" y="1626108"/>
                </a:lnTo>
                <a:close/>
              </a:path>
              <a:path w="1341120" h="1710054">
                <a:moveTo>
                  <a:pt x="7620" y="0"/>
                </a:moveTo>
                <a:lnTo>
                  <a:pt x="0" y="6096"/>
                </a:lnTo>
                <a:lnTo>
                  <a:pt x="1290729" y="1652836"/>
                </a:lnTo>
                <a:lnTo>
                  <a:pt x="1298368" y="1646764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6296" y="2084832"/>
            <a:ext cx="1350645" cy="1584960"/>
          </a:xfrm>
          <a:custGeom>
            <a:avLst/>
            <a:gdLst/>
            <a:ahLst/>
            <a:cxnLst/>
            <a:rect l="l" t="t" r="r" b="b"/>
            <a:pathLst>
              <a:path w="1350645" h="1584960">
                <a:moveTo>
                  <a:pt x="1296591" y="55065"/>
                </a:moveTo>
                <a:lnTo>
                  <a:pt x="0" y="1578864"/>
                </a:lnTo>
                <a:lnTo>
                  <a:pt x="7619" y="1584959"/>
                </a:lnTo>
                <a:lnTo>
                  <a:pt x="1304052" y="61348"/>
                </a:lnTo>
                <a:lnTo>
                  <a:pt x="1296591" y="55065"/>
                </a:lnTo>
                <a:close/>
              </a:path>
              <a:path w="1350645" h="1584960">
                <a:moveTo>
                  <a:pt x="1338410" y="45719"/>
                </a:moveTo>
                <a:lnTo>
                  <a:pt x="1304544" y="45719"/>
                </a:lnTo>
                <a:lnTo>
                  <a:pt x="1312163" y="51815"/>
                </a:lnTo>
                <a:lnTo>
                  <a:pt x="1304052" y="61348"/>
                </a:lnTo>
                <a:lnTo>
                  <a:pt x="1328927" y="82295"/>
                </a:lnTo>
                <a:lnTo>
                  <a:pt x="1338410" y="45719"/>
                </a:lnTo>
                <a:close/>
              </a:path>
              <a:path w="1350645" h="1584960">
                <a:moveTo>
                  <a:pt x="1304544" y="45719"/>
                </a:moveTo>
                <a:lnTo>
                  <a:pt x="1296591" y="55065"/>
                </a:lnTo>
                <a:lnTo>
                  <a:pt x="1304052" y="61348"/>
                </a:lnTo>
                <a:lnTo>
                  <a:pt x="1312163" y="51815"/>
                </a:lnTo>
                <a:lnTo>
                  <a:pt x="1304544" y="45719"/>
                </a:lnTo>
                <a:close/>
              </a:path>
              <a:path w="1350645" h="1584960">
                <a:moveTo>
                  <a:pt x="1350263" y="0"/>
                </a:moveTo>
                <a:lnTo>
                  <a:pt x="1271015" y="33527"/>
                </a:lnTo>
                <a:lnTo>
                  <a:pt x="1296591" y="55065"/>
                </a:lnTo>
                <a:lnTo>
                  <a:pt x="1304544" y="45719"/>
                </a:lnTo>
                <a:lnTo>
                  <a:pt x="1338410" y="45719"/>
                </a:lnTo>
                <a:lnTo>
                  <a:pt x="1350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6296" y="2644139"/>
            <a:ext cx="1350645" cy="1031875"/>
          </a:xfrm>
          <a:custGeom>
            <a:avLst/>
            <a:gdLst/>
            <a:ahLst/>
            <a:cxnLst/>
            <a:rect l="l" t="t" r="r" b="b"/>
            <a:pathLst>
              <a:path w="1350645" h="1031875">
                <a:moveTo>
                  <a:pt x="1286986" y="42630"/>
                </a:moveTo>
                <a:lnTo>
                  <a:pt x="0" y="1024127"/>
                </a:lnTo>
                <a:lnTo>
                  <a:pt x="6095" y="1031748"/>
                </a:lnTo>
                <a:lnTo>
                  <a:pt x="1292289" y="49701"/>
                </a:lnTo>
                <a:lnTo>
                  <a:pt x="1286986" y="42630"/>
                </a:lnTo>
                <a:close/>
              </a:path>
              <a:path w="1350645" h="1031875">
                <a:moveTo>
                  <a:pt x="1332737" y="35051"/>
                </a:moveTo>
                <a:lnTo>
                  <a:pt x="1296924" y="35051"/>
                </a:lnTo>
                <a:lnTo>
                  <a:pt x="1301496" y="42672"/>
                </a:lnTo>
                <a:lnTo>
                  <a:pt x="1292289" y="49701"/>
                </a:lnTo>
                <a:lnTo>
                  <a:pt x="1312163" y="76200"/>
                </a:lnTo>
                <a:lnTo>
                  <a:pt x="1332737" y="35051"/>
                </a:lnTo>
                <a:close/>
              </a:path>
              <a:path w="1350645" h="1031875">
                <a:moveTo>
                  <a:pt x="1296924" y="35051"/>
                </a:moveTo>
                <a:lnTo>
                  <a:pt x="1286986" y="42630"/>
                </a:lnTo>
                <a:lnTo>
                  <a:pt x="1292289" y="49701"/>
                </a:lnTo>
                <a:lnTo>
                  <a:pt x="1301496" y="42672"/>
                </a:lnTo>
                <a:lnTo>
                  <a:pt x="1296924" y="35051"/>
                </a:lnTo>
                <a:close/>
              </a:path>
              <a:path w="1350645" h="1031875">
                <a:moveTo>
                  <a:pt x="1350263" y="0"/>
                </a:moveTo>
                <a:lnTo>
                  <a:pt x="1266444" y="15239"/>
                </a:lnTo>
                <a:lnTo>
                  <a:pt x="1286986" y="42630"/>
                </a:lnTo>
                <a:lnTo>
                  <a:pt x="1296924" y="35051"/>
                </a:lnTo>
                <a:lnTo>
                  <a:pt x="1332737" y="35051"/>
                </a:lnTo>
                <a:lnTo>
                  <a:pt x="1350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13247" y="3489959"/>
            <a:ext cx="1321435" cy="187960"/>
          </a:xfrm>
          <a:custGeom>
            <a:avLst/>
            <a:gdLst/>
            <a:ahLst/>
            <a:cxnLst/>
            <a:rect l="l" t="t" r="r" b="b"/>
            <a:pathLst>
              <a:path w="1321434" h="187960">
                <a:moveTo>
                  <a:pt x="1244554" y="33487"/>
                </a:moveTo>
                <a:lnTo>
                  <a:pt x="0" y="178307"/>
                </a:lnTo>
                <a:lnTo>
                  <a:pt x="0" y="187451"/>
                </a:lnTo>
                <a:lnTo>
                  <a:pt x="1245657" y="42678"/>
                </a:lnTo>
                <a:lnTo>
                  <a:pt x="1244554" y="33487"/>
                </a:lnTo>
                <a:close/>
              </a:path>
              <a:path w="1321434" h="187960">
                <a:moveTo>
                  <a:pt x="1316686" y="32003"/>
                </a:moveTo>
                <a:lnTo>
                  <a:pt x="1257300" y="32003"/>
                </a:lnTo>
                <a:lnTo>
                  <a:pt x="1258824" y="41148"/>
                </a:lnTo>
                <a:lnTo>
                  <a:pt x="1245657" y="42678"/>
                </a:lnTo>
                <a:lnTo>
                  <a:pt x="1249679" y="76200"/>
                </a:lnTo>
                <a:lnTo>
                  <a:pt x="1316686" y="32003"/>
                </a:lnTo>
                <a:close/>
              </a:path>
              <a:path w="1321434" h="187960">
                <a:moveTo>
                  <a:pt x="1257300" y="32003"/>
                </a:moveTo>
                <a:lnTo>
                  <a:pt x="1244554" y="33487"/>
                </a:lnTo>
                <a:lnTo>
                  <a:pt x="1245657" y="42678"/>
                </a:lnTo>
                <a:lnTo>
                  <a:pt x="1258824" y="41148"/>
                </a:lnTo>
                <a:lnTo>
                  <a:pt x="1257300" y="32003"/>
                </a:lnTo>
                <a:close/>
              </a:path>
              <a:path w="1321434" h="187960">
                <a:moveTo>
                  <a:pt x="1240535" y="0"/>
                </a:moveTo>
                <a:lnTo>
                  <a:pt x="1244554" y="33487"/>
                </a:lnTo>
                <a:lnTo>
                  <a:pt x="1257300" y="32003"/>
                </a:lnTo>
                <a:lnTo>
                  <a:pt x="1316686" y="32003"/>
                </a:lnTo>
                <a:lnTo>
                  <a:pt x="1321307" y="28955"/>
                </a:lnTo>
                <a:lnTo>
                  <a:pt x="1240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54011" y="1987295"/>
            <a:ext cx="1377950" cy="1371600"/>
          </a:xfrm>
          <a:custGeom>
            <a:avLst/>
            <a:gdLst/>
            <a:ahLst/>
            <a:cxnLst/>
            <a:rect l="l" t="t" r="r" b="b"/>
            <a:pathLst>
              <a:path w="1377950" h="1371600">
                <a:moveTo>
                  <a:pt x="1320526" y="1320565"/>
                </a:moveTo>
                <a:lnTo>
                  <a:pt x="1296924" y="1344167"/>
                </a:lnTo>
                <a:lnTo>
                  <a:pt x="1377696" y="1371600"/>
                </a:lnTo>
                <a:lnTo>
                  <a:pt x="1363203" y="1328927"/>
                </a:lnTo>
                <a:lnTo>
                  <a:pt x="1328928" y="1328927"/>
                </a:lnTo>
                <a:lnTo>
                  <a:pt x="1320526" y="1320565"/>
                </a:lnTo>
                <a:close/>
              </a:path>
              <a:path w="1377950" h="1371600">
                <a:moveTo>
                  <a:pt x="1327377" y="1313714"/>
                </a:moveTo>
                <a:lnTo>
                  <a:pt x="1320526" y="1320565"/>
                </a:lnTo>
                <a:lnTo>
                  <a:pt x="1328928" y="1328927"/>
                </a:lnTo>
                <a:lnTo>
                  <a:pt x="1336548" y="1322831"/>
                </a:lnTo>
                <a:lnTo>
                  <a:pt x="1327377" y="1313714"/>
                </a:lnTo>
                <a:close/>
              </a:path>
              <a:path w="1377950" h="1371600">
                <a:moveTo>
                  <a:pt x="1350264" y="1290827"/>
                </a:moveTo>
                <a:lnTo>
                  <a:pt x="1327377" y="1313714"/>
                </a:lnTo>
                <a:lnTo>
                  <a:pt x="1336548" y="1322831"/>
                </a:lnTo>
                <a:lnTo>
                  <a:pt x="1328928" y="1328927"/>
                </a:lnTo>
                <a:lnTo>
                  <a:pt x="1363203" y="1328927"/>
                </a:lnTo>
                <a:lnTo>
                  <a:pt x="1350264" y="1290827"/>
                </a:lnTo>
                <a:close/>
              </a:path>
              <a:path w="1377950" h="1371600">
                <a:moveTo>
                  <a:pt x="6096" y="0"/>
                </a:moveTo>
                <a:lnTo>
                  <a:pt x="0" y="6095"/>
                </a:lnTo>
                <a:lnTo>
                  <a:pt x="1320526" y="1320565"/>
                </a:lnTo>
                <a:lnTo>
                  <a:pt x="1327377" y="1313714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49440" y="2084832"/>
            <a:ext cx="1382395" cy="1371600"/>
          </a:xfrm>
          <a:custGeom>
            <a:avLst/>
            <a:gdLst/>
            <a:ahLst/>
            <a:cxnLst/>
            <a:rect l="l" t="t" r="r" b="b"/>
            <a:pathLst>
              <a:path w="1382395" h="1371600">
                <a:moveTo>
                  <a:pt x="1324324" y="50260"/>
                </a:moveTo>
                <a:lnTo>
                  <a:pt x="0" y="1365503"/>
                </a:lnTo>
                <a:lnTo>
                  <a:pt x="6095" y="1371600"/>
                </a:lnTo>
                <a:lnTo>
                  <a:pt x="1331934" y="57870"/>
                </a:lnTo>
                <a:lnTo>
                  <a:pt x="1324324" y="50260"/>
                </a:lnTo>
                <a:close/>
              </a:path>
              <a:path w="1382395" h="1371600">
                <a:moveTo>
                  <a:pt x="1368293" y="41147"/>
                </a:moveTo>
                <a:lnTo>
                  <a:pt x="1333500" y="41147"/>
                </a:lnTo>
                <a:lnTo>
                  <a:pt x="1341119" y="48767"/>
                </a:lnTo>
                <a:lnTo>
                  <a:pt x="1331934" y="57870"/>
                </a:lnTo>
                <a:lnTo>
                  <a:pt x="1354835" y="80771"/>
                </a:lnTo>
                <a:lnTo>
                  <a:pt x="1368293" y="41147"/>
                </a:lnTo>
                <a:close/>
              </a:path>
              <a:path w="1382395" h="1371600">
                <a:moveTo>
                  <a:pt x="1333500" y="41147"/>
                </a:moveTo>
                <a:lnTo>
                  <a:pt x="1324324" y="50260"/>
                </a:lnTo>
                <a:lnTo>
                  <a:pt x="1331934" y="57870"/>
                </a:lnTo>
                <a:lnTo>
                  <a:pt x="1341119" y="48767"/>
                </a:lnTo>
                <a:lnTo>
                  <a:pt x="1333500" y="41147"/>
                </a:lnTo>
                <a:close/>
              </a:path>
              <a:path w="1382395" h="1371600">
                <a:moveTo>
                  <a:pt x="1382267" y="0"/>
                </a:moveTo>
                <a:lnTo>
                  <a:pt x="1301495" y="27431"/>
                </a:lnTo>
                <a:lnTo>
                  <a:pt x="1324324" y="50260"/>
                </a:lnTo>
                <a:lnTo>
                  <a:pt x="1333500" y="41147"/>
                </a:lnTo>
                <a:lnTo>
                  <a:pt x="1368293" y="41147"/>
                </a:lnTo>
                <a:lnTo>
                  <a:pt x="13822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60107" y="2599944"/>
            <a:ext cx="1310640" cy="853440"/>
          </a:xfrm>
          <a:custGeom>
            <a:avLst/>
            <a:gdLst/>
            <a:ahLst/>
            <a:cxnLst/>
            <a:rect l="l" t="t" r="r" b="b"/>
            <a:pathLst>
              <a:path w="1310640" h="853439">
                <a:moveTo>
                  <a:pt x="1244578" y="36768"/>
                </a:moveTo>
                <a:lnTo>
                  <a:pt x="0" y="845819"/>
                </a:lnTo>
                <a:lnTo>
                  <a:pt x="6096" y="853439"/>
                </a:lnTo>
                <a:lnTo>
                  <a:pt x="1249830" y="44937"/>
                </a:lnTo>
                <a:lnTo>
                  <a:pt x="1244578" y="36768"/>
                </a:lnTo>
                <a:close/>
              </a:path>
              <a:path w="1310640" h="853439">
                <a:moveTo>
                  <a:pt x="1292860" y="30479"/>
                </a:moveTo>
                <a:lnTo>
                  <a:pt x="1254252" y="30479"/>
                </a:lnTo>
                <a:lnTo>
                  <a:pt x="1260348" y="38100"/>
                </a:lnTo>
                <a:lnTo>
                  <a:pt x="1249830" y="44937"/>
                </a:lnTo>
                <a:lnTo>
                  <a:pt x="1267968" y="73151"/>
                </a:lnTo>
                <a:lnTo>
                  <a:pt x="1292860" y="30479"/>
                </a:lnTo>
                <a:close/>
              </a:path>
              <a:path w="1310640" h="853439">
                <a:moveTo>
                  <a:pt x="1254252" y="30479"/>
                </a:moveTo>
                <a:lnTo>
                  <a:pt x="1244578" y="36768"/>
                </a:lnTo>
                <a:lnTo>
                  <a:pt x="1249830" y="44937"/>
                </a:lnTo>
                <a:lnTo>
                  <a:pt x="1260348" y="38100"/>
                </a:lnTo>
                <a:lnTo>
                  <a:pt x="1254252" y="30479"/>
                </a:lnTo>
                <a:close/>
              </a:path>
              <a:path w="1310640" h="853439">
                <a:moveTo>
                  <a:pt x="1310640" y="0"/>
                </a:moveTo>
                <a:lnTo>
                  <a:pt x="1226820" y="9143"/>
                </a:lnTo>
                <a:lnTo>
                  <a:pt x="1244578" y="36768"/>
                </a:lnTo>
                <a:lnTo>
                  <a:pt x="1254252" y="30479"/>
                </a:lnTo>
                <a:lnTo>
                  <a:pt x="1292860" y="30479"/>
                </a:lnTo>
                <a:lnTo>
                  <a:pt x="1310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3156" y="3424428"/>
            <a:ext cx="1289685" cy="76200"/>
          </a:xfrm>
          <a:custGeom>
            <a:avLst/>
            <a:gdLst/>
            <a:ahLst/>
            <a:cxnLst/>
            <a:rect l="l" t="t" r="r" b="b"/>
            <a:pathLst>
              <a:path w="1289684" h="76200">
                <a:moveTo>
                  <a:pt x="1213103" y="33512"/>
                </a:moveTo>
                <a:lnTo>
                  <a:pt x="1213103" y="76200"/>
                </a:lnTo>
                <a:lnTo>
                  <a:pt x="1280159" y="42672"/>
                </a:lnTo>
                <a:lnTo>
                  <a:pt x="1225296" y="42672"/>
                </a:lnTo>
                <a:lnTo>
                  <a:pt x="1225296" y="33527"/>
                </a:lnTo>
                <a:lnTo>
                  <a:pt x="1213103" y="33512"/>
                </a:lnTo>
                <a:close/>
              </a:path>
              <a:path w="1289684" h="76200">
                <a:moveTo>
                  <a:pt x="0" y="32004"/>
                </a:moveTo>
                <a:lnTo>
                  <a:pt x="0" y="42672"/>
                </a:lnTo>
                <a:lnTo>
                  <a:pt x="1213103" y="42672"/>
                </a:lnTo>
                <a:lnTo>
                  <a:pt x="1213103" y="33512"/>
                </a:lnTo>
                <a:lnTo>
                  <a:pt x="0" y="32004"/>
                </a:lnTo>
                <a:close/>
              </a:path>
              <a:path w="1289684" h="76200">
                <a:moveTo>
                  <a:pt x="1213103" y="0"/>
                </a:moveTo>
                <a:lnTo>
                  <a:pt x="1213103" y="33512"/>
                </a:lnTo>
                <a:lnTo>
                  <a:pt x="1225296" y="33527"/>
                </a:lnTo>
                <a:lnTo>
                  <a:pt x="1225296" y="42672"/>
                </a:lnTo>
                <a:lnTo>
                  <a:pt x="1280159" y="42672"/>
                </a:lnTo>
                <a:lnTo>
                  <a:pt x="1289303" y="38100"/>
                </a:lnTo>
                <a:lnTo>
                  <a:pt x="1213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23915" y="2046732"/>
            <a:ext cx="1310640" cy="715010"/>
          </a:xfrm>
          <a:custGeom>
            <a:avLst/>
            <a:gdLst/>
            <a:ahLst/>
            <a:cxnLst/>
            <a:rect l="l" t="t" r="r" b="b"/>
            <a:pathLst>
              <a:path w="1310640" h="715010">
                <a:moveTo>
                  <a:pt x="1241182" y="32172"/>
                </a:moveTo>
                <a:lnTo>
                  <a:pt x="0" y="705612"/>
                </a:lnTo>
                <a:lnTo>
                  <a:pt x="4572" y="714755"/>
                </a:lnTo>
                <a:lnTo>
                  <a:pt x="1245439" y="39977"/>
                </a:lnTo>
                <a:lnTo>
                  <a:pt x="1241182" y="32172"/>
                </a:lnTo>
                <a:close/>
              </a:path>
              <a:path w="1310640" h="715010">
                <a:moveTo>
                  <a:pt x="1292617" y="25907"/>
                </a:moveTo>
                <a:lnTo>
                  <a:pt x="1252728" y="25907"/>
                </a:lnTo>
                <a:lnTo>
                  <a:pt x="1257300" y="33527"/>
                </a:lnTo>
                <a:lnTo>
                  <a:pt x="1245439" y="39977"/>
                </a:lnTo>
                <a:lnTo>
                  <a:pt x="1261872" y="70103"/>
                </a:lnTo>
                <a:lnTo>
                  <a:pt x="1292617" y="25907"/>
                </a:lnTo>
                <a:close/>
              </a:path>
              <a:path w="1310640" h="715010">
                <a:moveTo>
                  <a:pt x="1252728" y="25907"/>
                </a:moveTo>
                <a:lnTo>
                  <a:pt x="1241182" y="32172"/>
                </a:lnTo>
                <a:lnTo>
                  <a:pt x="1245439" y="39977"/>
                </a:lnTo>
                <a:lnTo>
                  <a:pt x="1257300" y="33527"/>
                </a:lnTo>
                <a:lnTo>
                  <a:pt x="1252728" y="25907"/>
                </a:lnTo>
                <a:close/>
              </a:path>
              <a:path w="1310640" h="715010">
                <a:moveTo>
                  <a:pt x="1310639" y="0"/>
                </a:moveTo>
                <a:lnTo>
                  <a:pt x="1225295" y="3047"/>
                </a:lnTo>
                <a:lnTo>
                  <a:pt x="1241182" y="32172"/>
                </a:lnTo>
                <a:lnTo>
                  <a:pt x="1252728" y="25907"/>
                </a:lnTo>
                <a:lnTo>
                  <a:pt x="1292617" y="25907"/>
                </a:lnTo>
                <a:lnTo>
                  <a:pt x="131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03520" y="2860548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1" y="0"/>
                </a:moveTo>
                <a:lnTo>
                  <a:pt x="0" y="0"/>
                </a:lnTo>
                <a:lnTo>
                  <a:pt x="0" y="50291"/>
                </a:lnTo>
                <a:lnTo>
                  <a:pt x="12191" y="50291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03520" y="2948939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69">
                <a:moveTo>
                  <a:pt x="12191" y="0"/>
                </a:moveTo>
                <a:lnTo>
                  <a:pt x="0" y="0"/>
                </a:lnTo>
                <a:lnTo>
                  <a:pt x="0" y="51815"/>
                </a:lnTo>
                <a:lnTo>
                  <a:pt x="12191" y="51815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3520" y="3038855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1" y="0"/>
                </a:moveTo>
                <a:lnTo>
                  <a:pt x="0" y="0"/>
                </a:lnTo>
                <a:lnTo>
                  <a:pt x="0" y="50292"/>
                </a:lnTo>
                <a:lnTo>
                  <a:pt x="12191" y="50292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03520" y="3127248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1" y="0"/>
                </a:moveTo>
                <a:lnTo>
                  <a:pt x="0" y="0"/>
                </a:lnTo>
                <a:lnTo>
                  <a:pt x="0" y="50291"/>
                </a:lnTo>
                <a:lnTo>
                  <a:pt x="12191" y="50291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03520" y="3215639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70">
                <a:moveTo>
                  <a:pt x="12191" y="0"/>
                </a:moveTo>
                <a:lnTo>
                  <a:pt x="0" y="0"/>
                </a:lnTo>
                <a:lnTo>
                  <a:pt x="0" y="51815"/>
                </a:lnTo>
                <a:lnTo>
                  <a:pt x="12191" y="51815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3520" y="3305555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1" y="0"/>
                </a:moveTo>
                <a:lnTo>
                  <a:pt x="0" y="0"/>
                </a:lnTo>
                <a:lnTo>
                  <a:pt x="0" y="50292"/>
                </a:lnTo>
                <a:lnTo>
                  <a:pt x="12191" y="50292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3520" y="3393947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1" y="0"/>
                </a:moveTo>
                <a:lnTo>
                  <a:pt x="0" y="0"/>
                </a:lnTo>
                <a:lnTo>
                  <a:pt x="0" y="50291"/>
                </a:lnTo>
                <a:lnTo>
                  <a:pt x="12191" y="50291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03520" y="3482340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70">
                <a:moveTo>
                  <a:pt x="12191" y="0"/>
                </a:moveTo>
                <a:lnTo>
                  <a:pt x="0" y="0"/>
                </a:lnTo>
                <a:lnTo>
                  <a:pt x="0" y="51815"/>
                </a:lnTo>
                <a:lnTo>
                  <a:pt x="12191" y="51815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24471" y="2694432"/>
            <a:ext cx="13970" cy="52069"/>
          </a:xfrm>
          <a:custGeom>
            <a:avLst/>
            <a:gdLst/>
            <a:ahLst/>
            <a:cxnLst/>
            <a:rect l="l" t="t" r="r" b="b"/>
            <a:pathLst>
              <a:path w="13970" h="52069">
                <a:moveTo>
                  <a:pt x="13716" y="0"/>
                </a:moveTo>
                <a:lnTo>
                  <a:pt x="0" y="0"/>
                </a:lnTo>
                <a:lnTo>
                  <a:pt x="0" y="51815"/>
                </a:lnTo>
                <a:lnTo>
                  <a:pt x="13716" y="51815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24471" y="2784348"/>
            <a:ext cx="13970" cy="5080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13716" y="0"/>
                </a:moveTo>
                <a:lnTo>
                  <a:pt x="0" y="0"/>
                </a:lnTo>
                <a:lnTo>
                  <a:pt x="0" y="50291"/>
                </a:lnTo>
                <a:lnTo>
                  <a:pt x="13716" y="50291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25995" y="2872739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2"/>
                </a:lnTo>
                <a:lnTo>
                  <a:pt x="12192" y="50292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25995" y="2961132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69">
                <a:moveTo>
                  <a:pt x="12192" y="0"/>
                </a:moveTo>
                <a:lnTo>
                  <a:pt x="0" y="0"/>
                </a:lnTo>
                <a:lnTo>
                  <a:pt x="0" y="51815"/>
                </a:lnTo>
                <a:lnTo>
                  <a:pt x="12192" y="51815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25995" y="3051048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1"/>
                </a:lnTo>
                <a:lnTo>
                  <a:pt x="12192" y="50291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995" y="3139439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2"/>
                </a:lnTo>
                <a:lnTo>
                  <a:pt x="12192" y="50292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25995" y="3227832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70">
                <a:moveTo>
                  <a:pt x="12192" y="0"/>
                </a:moveTo>
                <a:lnTo>
                  <a:pt x="0" y="0"/>
                </a:lnTo>
                <a:lnTo>
                  <a:pt x="0" y="51815"/>
                </a:lnTo>
                <a:lnTo>
                  <a:pt x="12192" y="51815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19344" y="1952244"/>
            <a:ext cx="1304925" cy="264160"/>
          </a:xfrm>
          <a:custGeom>
            <a:avLst/>
            <a:gdLst/>
            <a:ahLst/>
            <a:cxnLst/>
            <a:rect l="l" t="t" r="r" b="b"/>
            <a:pathLst>
              <a:path w="1304925" h="264160">
                <a:moveTo>
                  <a:pt x="1228253" y="32698"/>
                </a:moveTo>
                <a:lnTo>
                  <a:pt x="0" y="254507"/>
                </a:lnTo>
                <a:lnTo>
                  <a:pt x="1523" y="263651"/>
                </a:lnTo>
                <a:lnTo>
                  <a:pt x="1229928" y="41814"/>
                </a:lnTo>
                <a:lnTo>
                  <a:pt x="1228253" y="32698"/>
                </a:lnTo>
                <a:close/>
              </a:path>
              <a:path w="1304925" h="264160">
                <a:moveTo>
                  <a:pt x="1296231" y="30479"/>
                </a:moveTo>
                <a:lnTo>
                  <a:pt x="1240535" y="30479"/>
                </a:lnTo>
                <a:lnTo>
                  <a:pt x="1242059" y="39623"/>
                </a:lnTo>
                <a:lnTo>
                  <a:pt x="1229928" y="41814"/>
                </a:lnTo>
                <a:lnTo>
                  <a:pt x="1235963" y="74675"/>
                </a:lnTo>
                <a:lnTo>
                  <a:pt x="1296231" y="30479"/>
                </a:lnTo>
                <a:close/>
              </a:path>
              <a:path w="1304925" h="264160">
                <a:moveTo>
                  <a:pt x="1240535" y="30479"/>
                </a:moveTo>
                <a:lnTo>
                  <a:pt x="1228253" y="32698"/>
                </a:lnTo>
                <a:lnTo>
                  <a:pt x="1229928" y="41814"/>
                </a:lnTo>
                <a:lnTo>
                  <a:pt x="1242059" y="39623"/>
                </a:lnTo>
                <a:lnTo>
                  <a:pt x="1240535" y="30479"/>
                </a:lnTo>
                <a:close/>
              </a:path>
              <a:path w="1304925" h="264160">
                <a:moveTo>
                  <a:pt x="1222248" y="0"/>
                </a:moveTo>
                <a:lnTo>
                  <a:pt x="1228253" y="32698"/>
                </a:lnTo>
                <a:lnTo>
                  <a:pt x="1240535" y="30479"/>
                </a:lnTo>
                <a:lnTo>
                  <a:pt x="1296231" y="30479"/>
                </a:lnTo>
                <a:lnTo>
                  <a:pt x="1304544" y="24383"/>
                </a:lnTo>
                <a:lnTo>
                  <a:pt x="12222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22391" y="2208276"/>
            <a:ext cx="1312545" cy="1201420"/>
          </a:xfrm>
          <a:custGeom>
            <a:avLst/>
            <a:gdLst/>
            <a:ahLst/>
            <a:cxnLst/>
            <a:rect l="l" t="t" r="r" b="b"/>
            <a:pathLst>
              <a:path w="1312545" h="1201420">
                <a:moveTo>
                  <a:pt x="1252102" y="1153856"/>
                </a:moveTo>
                <a:lnTo>
                  <a:pt x="1229867" y="1178052"/>
                </a:lnTo>
                <a:lnTo>
                  <a:pt x="1312164" y="1200912"/>
                </a:lnTo>
                <a:lnTo>
                  <a:pt x="1297510" y="1162812"/>
                </a:lnTo>
                <a:lnTo>
                  <a:pt x="1261872" y="1162812"/>
                </a:lnTo>
                <a:lnTo>
                  <a:pt x="1252102" y="1153856"/>
                </a:lnTo>
                <a:close/>
              </a:path>
              <a:path w="1312545" h="1201420">
                <a:moveTo>
                  <a:pt x="1258689" y="1146687"/>
                </a:moveTo>
                <a:lnTo>
                  <a:pt x="1252102" y="1153856"/>
                </a:lnTo>
                <a:lnTo>
                  <a:pt x="1261872" y="1162812"/>
                </a:lnTo>
                <a:lnTo>
                  <a:pt x="1267967" y="1155191"/>
                </a:lnTo>
                <a:lnTo>
                  <a:pt x="1258689" y="1146687"/>
                </a:lnTo>
                <a:close/>
              </a:path>
              <a:path w="1312545" h="1201420">
                <a:moveTo>
                  <a:pt x="1281684" y="1121664"/>
                </a:moveTo>
                <a:lnTo>
                  <a:pt x="1258689" y="1146687"/>
                </a:lnTo>
                <a:lnTo>
                  <a:pt x="1267967" y="1155191"/>
                </a:lnTo>
                <a:lnTo>
                  <a:pt x="1261872" y="1162812"/>
                </a:lnTo>
                <a:lnTo>
                  <a:pt x="1297510" y="1162812"/>
                </a:lnTo>
                <a:lnTo>
                  <a:pt x="1281684" y="1121664"/>
                </a:lnTo>
                <a:close/>
              </a:path>
              <a:path w="1312545" h="1201420">
                <a:moveTo>
                  <a:pt x="7620" y="0"/>
                </a:moveTo>
                <a:lnTo>
                  <a:pt x="0" y="6096"/>
                </a:lnTo>
                <a:lnTo>
                  <a:pt x="1252102" y="1153856"/>
                </a:lnTo>
                <a:lnTo>
                  <a:pt x="1258689" y="114668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61631" y="2037588"/>
            <a:ext cx="1309370" cy="508000"/>
          </a:xfrm>
          <a:custGeom>
            <a:avLst/>
            <a:gdLst/>
            <a:ahLst/>
            <a:cxnLst/>
            <a:rect l="l" t="t" r="r" b="b"/>
            <a:pathLst>
              <a:path w="1309370" h="508000">
                <a:moveTo>
                  <a:pt x="1236771" y="31727"/>
                </a:moveTo>
                <a:lnTo>
                  <a:pt x="0" y="498348"/>
                </a:lnTo>
                <a:lnTo>
                  <a:pt x="3048" y="507491"/>
                </a:lnTo>
                <a:lnTo>
                  <a:pt x="1239567" y="39456"/>
                </a:lnTo>
                <a:lnTo>
                  <a:pt x="1236771" y="31727"/>
                </a:lnTo>
                <a:close/>
              </a:path>
              <a:path w="1309370" h="508000">
                <a:moveTo>
                  <a:pt x="1292166" y="27432"/>
                </a:moveTo>
                <a:lnTo>
                  <a:pt x="1248156" y="27432"/>
                </a:lnTo>
                <a:lnTo>
                  <a:pt x="1251203" y="35051"/>
                </a:lnTo>
                <a:lnTo>
                  <a:pt x="1239567" y="39456"/>
                </a:lnTo>
                <a:lnTo>
                  <a:pt x="1251203" y="71627"/>
                </a:lnTo>
                <a:lnTo>
                  <a:pt x="1292166" y="27432"/>
                </a:lnTo>
                <a:close/>
              </a:path>
              <a:path w="1309370" h="508000">
                <a:moveTo>
                  <a:pt x="1248156" y="27432"/>
                </a:moveTo>
                <a:lnTo>
                  <a:pt x="1236771" y="31727"/>
                </a:lnTo>
                <a:lnTo>
                  <a:pt x="1239567" y="39456"/>
                </a:lnTo>
                <a:lnTo>
                  <a:pt x="1251203" y="35051"/>
                </a:lnTo>
                <a:lnTo>
                  <a:pt x="1248156" y="27432"/>
                </a:lnTo>
                <a:close/>
              </a:path>
              <a:path w="1309370" h="508000">
                <a:moveTo>
                  <a:pt x="1225296" y="0"/>
                </a:moveTo>
                <a:lnTo>
                  <a:pt x="1236771" y="31727"/>
                </a:lnTo>
                <a:lnTo>
                  <a:pt x="1248156" y="27432"/>
                </a:lnTo>
                <a:lnTo>
                  <a:pt x="1292166" y="27432"/>
                </a:lnTo>
                <a:lnTo>
                  <a:pt x="1309116" y="9144"/>
                </a:lnTo>
                <a:lnTo>
                  <a:pt x="12252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66204" y="2543555"/>
            <a:ext cx="1304925" cy="866140"/>
          </a:xfrm>
          <a:custGeom>
            <a:avLst/>
            <a:gdLst/>
            <a:ahLst/>
            <a:cxnLst/>
            <a:rect l="l" t="t" r="r" b="b"/>
            <a:pathLst>
              <a:path w="1304925" h="866139">
                <a:moveTo>
                  <a:pt x="1238990" y="828073"/>
                </a:moveTo>
                <a:lnTo>
                  <a:pt x="1220724" y="856488"/>
                </a:lnTo>
                <a:lnTo>
                  <a:pt x="1304544" y="865632"/>
                </a:lnTo>
                <a:lnTo>
                  <a:pt x="1286764" y="835152"/>
                </a:lnTo>
                <a:lnTo>
                  <a:pt x="1249679" y="835152"/>
                </a:lnTo>
                <a:lnTo>
                  <a:pt x="1238990" y="828073"/>
                </a:lnTo>
                <a:close/>
              </a:path>
              <a:path w="1304925" h="866139">
                <a:moveTo>
                  <a:pt x="1243795" y="820599"/>
                </a:moveTo>
                <a:lnTo>
                  <a:pt x="1238990" y="828073"/>
                </a:lnTo>
                <a:lnTo>
                  <a:pt x="1249679" y="835152"/>
                </a:lnTo>
                <a:lnTo>
                  <a:pt x="1254252" y="827532"/>
                </a:lnTo>
                <a:lnTo>
                  <a:pt x="1243795" y="820599"/>
                </a:lnTo>
                <a:close/>
              </a:path>
              <a:path w="1304925" h="866139">
                <a:moveTo>
                  <a:pt x="1261872" y="792480"/>
                </a:moveTo>
                <a:lnTo>
                  <a:pt x="1243795" y="820599"/>
                </a:lnTo>
                <a:lnTo>
                  <a:pt x="1254252" y="827532"/>
                </a:lnTo>
                <a:lnTo>
                  <a:pt x="1249679" y="835152"/>
                </a:lnTo>
                <a:lnTo>
                  <a:pt x="1286764" y="835152"/>
                </a:lnTo>
                <a:lnTo>
                  <a:pt x="1261872" y="792480"/>
                </a:lnTo>
                <a:close/>
              </a:path>
              <a:path w="1304925" h="866139">
                <a:moveTo>
                  <a:pt x="6096" y="0"/>
                </a:moveTo>
                <a:lnTo>
                  <a:pt x="0" y="7620"/>
                </a:lnTo>
                <a:lnTo>
                  <a:pt x="1238990" y="828073"/>
                </a:lnTo>
                <a:lnTo>
                  <a:pt x="1243795" y="820599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34939" y="3625595"/>
            <a:ext cx="169163" cy="990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7132" y="2711195"/>
            <a:ext cx="170687" cy="990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45607" y="2157983"/>
            <a:ext cx="169163" cy="100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45607" y="1598675"/>
            <a:ext cx="169163" cy="100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63156" y="2510027"/>
            <a:ext cx="1289685" cy="76200"/>
          </a:xfrm>
          <a:custGeom>
            <a:avLst/>
            <a:gdLst/>
            <a:ahLst/>
            <a:cxnLst/>
            <a:rect l="l" t="t" r="r" b="b"/>
            <a:pathLst>
              <a:path w="1289684" h="76200">
                <a:moveTo>
                  <a:pt x="1213103" y="33512"/>
                </a:moveTo>
                <a:lnTo>
                  <a:pt x="1213103" y="76200"/>
                </a:lnTo>
                <a:lnTo>
                  <a:pt x="1280159" y="42672"/>
                </a:lnTo>
                <a:lnTo>
                  <a:pt x="1225296" y="42672"/>
                </a:lnTo>
                <a:lnTo>
                  <a:pt x="1225296" y="33527"/>
                </a:lnTo>
                <a:lnTo>
                  <a:pt x="1213103" y="33512"/>
                </a:lnTo>
                <a:close/>
              </a:path>
              <a:path w="1289684" h="76200">
                <a:moveTo>
                  <a:pt x="0" y="32004"/>
                </a:moveTo>
                <a:lnTo>
                  <a:pt x="0" y="42672"/>
                </a:lnTo>
                <a:lnTo>
                  <a:pt x="1213103" y="42672"/>
                </a:lnTo>
                <a:lnTo>
                  <a:pt x="1213103" y="33512"/>
                </a:lnTo>
                <a:lnTo>
                  <a:pt x="0" y="32004"/>
                </a:lnTo>
                <a:close/>
              </a:path>
              <a:path w="1289684" h="76200">
                <a:moveTo>
                  <a:pt x="1213103" y="0"/>
                </a:moveTo>
                <a:lnTo>
                  <a:pt x="1213103" y="33512"/>
                </a:lnTo>
                <a:lnTo>
                  <a:pt x="1225296" y="33527"/>
                </a:lnTo>
                <a:lnTo>
                  <a:pt x="1225296" y="42672"/>
                </a:lnTo>
                <a:lnTo>
                  <a:pt x="1280159" y="42672"/>
                </a:lnTo>
                <a:lnTo>
                  <a:pt x="1289303" y="38100"/>
                </a:lnTo>
                <a:lnTo>
                  <a:pt x="1213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63156" y="1943100"/>
            <a:ext cx="1289685" cy="76200"/>
          </a:xfrm>
          <a:custGeom>
            <a:avLst/>
            <a:gdLst/>
            <a:ahLst/>
            <a:cxnLst/>
            <a:rect l="l" t="t" r="r" b="b"/>
            <a:pathLst>
              <a:path w="1289684" h="76200">
                <a:moveTo>
                  <a:pt x="1213103" y="33512"/>
                </a:moveTo>
                <a:lnTo>
                  <a:pt x="1213103" y="76200"/>
                </a:lnTo>
                <a:lnTo>
                  <a:pt x="1280159" y="42672"/>
                </a:lnTo>
                <a:lnTo>
                  <a:pt x="1225296" y="42672"/>
                </a:lnTo>
                <a:lnTo>
                  <a:pt x="1225296" y="33527"/>
                </a:lnTo>
                <a:lnTo>
                  <a:pt x="1213103" y="33512"/>
                </a:lnTo>
                <a:close/>
              </a:path>
              <a:path w="1289684" h="76200">
                <a:moveTo>
                  <a:pt x="0" y="32003"/>
                </a:moveTo>
                <a:lnTo>
                  <a:pt x="0" y="42672"/>
                </a:lnTo>
                <a:lnTo>
                  <a:pt x="1213103" y="42672"/>
                </a:lnTo>
                <a:lnTo>
                  <a:pt x="1213103" y="33512"/>
                </a:lnTo>
                <a:lnTo>
                  <a:pt x="0" y="32003"/>
                </a:lnTo>
                <a:close/>
              </a:path>
              <a:path w="1289684" h="76200">
                <a:moveTo>
                  <a:pt x="1213103" y="0"/>
                </a:moveTo>
                <a:lnTo>
                  <a:pt x="1213103" y="33512"/>
                </a:lnTo>
                <a:lnTo>
                  <a:pt x="1225296" y="33527"/>
                </a:lnTo>
                <a:lnTo>
                  <a:pt x="1225296" y="42672"/>
                </a:lnTo>
                <a:lnTo>
                  <a:pt x="1280159" y="42672"/>
                </a:lnTo>
                <a:lnTo>
                  <a:pt x="1289303" y="38100"/>
                </a:lnTo>
                <a:lnTo>
                  <a:pt x="12131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013459" y="3724099"/>
            <a:ext cx="768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(Input</a:t>
            </a:r>
            <a:r>
              <a:rPr sz="1000" b="1" spc="-4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06389" y="3724099"/>
            <a:ext cx="866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(Hidden</a:t>
            </a:r>
            <a:r>
              <a:rPr sz="1000" b="1" spc="-5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13668" y="3724099"/>
            <a:ext cx="859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(Output</a:t>
            </a:r>
            <a:r>
              <a:rPr sz="1000" b="1" spc="-5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72856" y="2709672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1"/>
                </a:lnTo>
                <a:lnTo>
                  <a:pt x="12192" y="50291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372856" y="279806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1"/>
                </a:lnTo>
                <a:lnTo>
                  <a:pt x="12192" y="50291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72856" y="2886455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69">
                <a:moveTo>
                  <a:pt x="12192" y="0"/>
                </a:moveTo>
                <a:lnTo>
                  <a:pt x="0" y="0"/>
                </a:lnTo>
                <a:lnTo>
                  <a:pt x="0" y="51816"/>
                </a:lnTo>
                <a:lnTo>
                  <a:pt x="12192" y="5181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72856" y="2976372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1"/>
                </a:lnTo>
                <a:lnTo>
                  <a:pt x="12192" y="50291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72856" y="3064764"/>
            <a:ext cx="12700" cy="50800"/>
          </a:xfrm>
          <a:custGeom>
            <a:avLst/>
            <a:gdLst/>
            <a:ahLst/>
            <a:cxnLst/>
            <a:rect l="l" t="t" r="r" b="b"/>
            <a:pathLst>
              <a:path w="12700" h="50800">
                <a:moveTo>
                  <a:pt x="12192" y="0"/>
                </a:moveTo>
                <a:lnTo>
                  <a:pt x="0" y="0"/>
                </a:lnTo>
                <a:lnTo>
                  <a:pt x="0" y="50291"/>
                </a:lnTo>
                <a:lnTo>
                  <a:pt x="12192" y="50291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72856" y="3153155"/>
            <a:ext cx="12700" cy="52069"/>
          </a:xfrm>
          <a:custGeom>
            <a:avLst/>
            <a:gdLst/>
            <a:ahLst/>
            <a:cxnLst/>
            <a:rect l="l" t="t" r="r" b="b"/>
            <a:pathLst>
              <a:path w="12700" h="52069">
                <a:moveTo>
                  <a:pt x="12192" y="0"/>
                </a:moveTo>
                <a:lnTo>
                  <a:pt x="0" y="0"/>
                </a:lnTo>
                <a:lnTo>
                  <a:pt x="0" y="51816"/>
                </a:lnTo>
                <a:lnTo>
                  <a:pt x="12192" y="5181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72856" y="3243072"/>
            <a:ext cx="13970" cy="5080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13716" y="0"/>
                </a:moveTo>
                <a:lnTo>
                  <a:pt x="0" y="0"/>
                </a:lnTo>
                <a:lnTo>
                  <a:pt x="0" y="50291"/>
                </a:lnTo>
                <a:lnTo>
                  <a:pt x="13716" y="50291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3336" y="4125467"/>
            <a:ext cx="4512564" cy="21244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60308" y="6250903"/>
            <a:ext cx="768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(Input</a:t>
            </a:r>
            <a:r>
              <a:rPr sz="1000" b="1" spc="-4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53238" y="6250903"/>
            <a:ext cx="866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(Hidden</a:t>
            </a:r>
            <a:r>
              <a:rPr sz="1000" b="1" spc="-5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94660" y="6215865"/>
            <a:ext cx="859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(Output</a:t>
            </a:r>
            <a:r>
              <a:rPr sz="1000" b="1" spc="-55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96220" y="6256975"/>
            <a:ext cx="866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Times New Roman"/>
                <a:cs typeface="Times New Roman"/>
              </a:rPr>
              <a:t>(Hidden</a:t>
            </a:r>
            <a:r>
              <a:rPr sz="1000" b="1" spc="-50" dirty="0">
                <a:latin typeface="Times New Roman"/>
                <a:cs typeface="Times New Roman"/>
              </a:rPr>
              <a:t> </a:t>
            </a:r>
            <a:r>
              <a:rPr sz="1000" b="1" spc="-5" dirty="0">
                <a:latin typeface="Times New Roman"/>
                <a:cs typeface="Times New Roman"/>
              </a:rPr>
              <a:t>Layer)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659" y="2389200"/>
            <a:ext cx="3595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Hidden </a:t>
            </a:r>
            <a:r>
              <a:rPr sz="1800" b="1" dirty="0">
                <a:latin typeface="Times New Roman"/>
                <a:cs typeface="Times New Roman"/>
              </a:rPr>
              <a:t>Layer(s) </a:t>
            </a:r>
            <a:r>
              <a:rPr sz="1800" b="1" spc="-5" dirty="0">
                <a:latin typeface="Times New Roman"/>
                <a:cs typeface="Times New Roman"/>
              </a:rPr>
              <a:t>Enhances Ability</a:t>
            </a:r>
            <a:r>
              <a:rPr sz="1800" b="1" spc="-1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to  </a:t>
            </a:r>
            <a:r>
              <a:rPr sz="1800" b="1" spc="-5" dirty="0">
                <a:latin typeface="Times New Roman"/>
                <a:cs typeface="Times New Roman"/>
              </a:rPr>
              <a:t>Solve Real </a:t>
            </a:r>
            <a:r>
              <a:rPr sz="1800" b="1" dirty="0">
                <a:latin typeface="Times New Roman"/>
                <a:cs typeface="Times New Roman"/>
              </a:rPr>
              <a:t>Life </a:t>
            </a:r>
            <a:r>
              <a:rPr sz="1800" b="1" spc="-5" dirty="0">
                <a:latin typeface="Times New Roman"/>
                <a:cs typeface="Times New Roman"/>
              </a:rPr>
              <a:t>Nonlinear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Problems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537708" y="4790871"/>
            <a:ext cx="3541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How to </a:t>
            </a:r>
            <a:r>
              <a:rPr sz="1800" b="1" spc="-5" dirty="0">
                <a:latin typeface="Times New Roman"/>
                <a:cs typeface="Times New Roman"/>
              </a:rPr>
              <a:t>Select </a:t>
            </a:r>
            <a:r>
              <a:rPr sz="1800" b="1" spc="-10" dirty="0">
                <a:latin typeface="Times New Roman"/>
                <a:cs typeface="Times New Roman"/>
              </a:rPr>
              <a:t>Appropriate </a:t>
            </a:r>
            <a:r>
              <a:rPr sz="1800" b="1" spc="-20" dirty="0">
                <a:latin typeface="Times New Roman"/>
                <a:cs typeface="Times New Roman"/>
              </a:rPr>
              <a:t>Weight</a:t>
            </a:r>
            <a:r>
              <a:rPr sz="1800" b="1" spc="-14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?  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Learning?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61093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latin typeface="Times New Roman"/>
                <a:cs typeface="Times New Roman"/>
              </a:rPr>
              <a:t>How to </a:t>
            </a:r>
            <a:r>
              <a:rPr i="0" spc="5" dirty="0">
                <a:latin typeface="Times New Roman"/>
                <a:cs typeface="Times New Roman"/>
              </a:rPr>
              <a:t>get </a:t>
            </a:r>
            <a:r>
              <a:rPr i="0" dirty="0">
                <a:latin typeface="Times New Roman"/>
                <a:cs typeface="Times New Roman"/>
              </a:rPr>
              <a:t>appropriate weight</a:t>
            </a:r>
            <a:r>
              <a:rPr i="0" spc="-175" dirty="0">
                <a:latin typeface="Times New Roman"/>
                <a:cs typeface="Times New Roman"/>
              </a:rPr>
              <a:t> </a:t>
            </a:r>
            <a:r>
              <a:rPr i="0" dirty="0">
                <a:latin typeface="Times New Roman"/>
                <a:cs typeface="Times New Roman"/>
              </a:rPr>
              <a:t>set?</a:t>
            </a:r>
          </a:p>
        </p:txBody>
      </p:sp>
      <p:sp>
        <p:nvSpPr>
          <p:cNvPr id="5" name="object 5"/>
          <p:cNvSpPr/>
          <p:nvPr/>
        </p:nvSpPr>
        <p:spPr>
          <a:xfrm>
            <a:off x="2494788" y="2584704"/>
            <a:ext cx="4267200" cy="232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1987" y="5133825"/>
            <a:ext cx="8093075" cy="1791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  <a:hlinkClick r:id="rId4"/>
              </a:rPr>
              <a:t>http://en.wikipedia.org/wiki/Backpropagation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Backpropagation, or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propagation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error,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is a common method of teaching </a:t>
            </a:r>
            <a:r>
              <a:rPr sz="1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artificial </a:t>
            </a:r>
            <a:r>
              <a:rPr sz="1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neural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networks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how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perform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a given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task.</a:t>
            </a:r>
            <a:endParaRPr sz="1600">
              <a:latin typeface="Arial"/>
              <a:cs typeface="Arial"/>
            </a:endParaRPr>
          </a:p>
          <a:p>
            <a:pPr marL="12700" marR="22225" algn="just">
              <a:lnSpc>
                <a:spcPct val="99600"/>
              </a:lnSpc>
              <a:spcBef>
                <a:spcPts val="10"/>
              </a:spcBef>
            </a:pP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It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was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first described by </a:t>
            </a:r>
            <a:r>
              <a:rPr sz="1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Paul </a:t>
            </a:r>
            <a:r>
              <a:rPr sz="1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Werbos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1974, but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it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wasn't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until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1986,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through the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work of  </a:t>
            </a:r>
            <a:r>
              <a:rPr sz="1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David E. </a:t>
            </a:r>
            <a:r>
              <a:rPr sz="1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Rumelhart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1600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Geoffrey </a:t>
            </a:r>
            <a:r>
              <a:rPr sz="1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E. Hinton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6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Ronald J. Williams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, that it gained recognition, 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led to a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“renaissance”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in the field of artificial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neural network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research.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848" y="1717659"/>
            <a:ext cx="8399780" cy="83502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Back-propagation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is the famous </a:t>
            </a:r>
            <a:r>
              <a:rPr sz="1800" b="1" spc="-5" dirty="0">
                <a:solidFill>
                  <a:srgbClr val="0000FF"/>
                </a:solidFill>
                <a:latin typeface="Arial"/>
                <a:cs typeface="Arial"/>
              </a:rPr>
              <a:t>algorithm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for training feed-forward</a:t>
            </a:r>
            <a:r>
              <a:rPr sz="1800" b="1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2350135">
              <a:lnSpc>
                <a:spcPct val="100000"/>
              </a:lnSpc>
              <a:spcBef>
                <a:spcPts val="705"/>
              </a:spcBef>
            </a:pPr>
            <a:r>
              <a:rPr sz="2500" b="1" spc="-10" dirty="0">
                <a:solidFill>
                  <a:srgbClr val="0066FF"/>
                </a:solidFill>
                <a:latin typeface="Times New Roman"/>
                <a:cs typeface="Times New Roman"/>
              </a:rPr>
              <a:t>(Proposed </a:t>
            </a:r>
            <a:r>
              <a:rPr sz="2500" b="1" spc="-5" dirty="0">
                <a:solidFill>
                  <a:srgbClr val="0066FF"/>
                </a:solidFill>
                <a:latin typeface="Times New Roman"/>
                <a:cs typeface="Times New Roman"/>
              </a:rPr>
              <a:t>in</a:t>
            </a:r>
            <a:r>
              <a:rPr sz="2500" b="1" spc="4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0066FF"/>
                </a:solidFill>
                <a:latin typeface="Times New Roman"/>
                <a:cs typeface="Times New Roman"/>
              </a:rPr>
              <a:t>1986)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9300" y="457200"/>
            <a:ext cx="64389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331" y="3003804"/>
            <a:ext cx="439420" cy="475615"/>
          </a:xfrm>
          <a:custGeom>
            <a:avLst/>
            <a:gdLst/>
            <a:ahLst/>
            <a:cxnLst/>
            <a:rect l="l" t="t" r="r" b="b"/>
            <a:pathLst>
              <a:path w="439419" h="475614">
                <a:moveTo>
                  <a:pt x="0" y="0"/>
                </a:moveTo>
                <a:lnTo>
                  <a:pt x="438912" y="0"/>
                </a:lnTo>
                <a:lnTo>
                  <a:pt x="438912" y="475488"/>
                </a:lnTo>
                <a:lnTo>
                  <a:pt x="0" y="475488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5380" y="3003804"/>
            <a:ext cx="329183" cy="47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775" y="3425952"/>
            <a:ext cx="424180" cy="475615"/>
          </a:xfrm>
          <a:custGeom>
            <a:avLst/>
            <a:gdLst/>
            <a:ahLst/>
            <a:cxnLst/>
            <a:rect l="l" t="t" r="r" b="b"/>
            <a:pathLst>
              <a:path w="424180" h="475614">
                <a:moveTo>
                  <a:pt x="0" y="0"/>
                </a:moveTo>
                <a:lnTo>
                  <a:pt x="423672" y="0"/>
                </a:lnTo>
                <a:lnTo>
                  <a:pt x="423672" y="475488"/>
                </a:lnTo>
                <a:lnTo>
                  <a:pt x="0" y="475488"/>
                </a:lnTo>
                <a:lnTo>
                  <a:pt x="0" y="0"/>
                </a:lnTo>
                <a:close/>
              </a:path>
            </a:pathLst>
          </a:custGeom>
          <a:solidFill>
            <a:srgbClr val="FFCF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3352800"/>
            <a:ext cx="90098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8710" y="2895600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13670" y="4219447"/>
            <a:ext cx="6253480" cy="18370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85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Dr. 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Md.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Aminul Haque</a:t>
            </a:r>
            <a:r>
              <a:rPr sz="24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Akhand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Professor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Ex-</a:t>
            </a:r>
            <a:r>
              <a:rPr lang="en-US" sz="2400" spc="-10" dirty="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ead</a:t>
            </a:r>
            <a:endParaRPr sz="2400" dirty="0">
              <a:latin typeface="Arial"/>
              <a:cs typeface="Arial"/>
            </a:endParaRPr>
          </a:p>
          <a:p>
            <a:pPr marL="12700" marR="5080" indent="-1905" algn="ctr">
              <a:lnSpc>
                <a:spcPct val="110000"/>
              </a:lnSpc>
              <a:spcBef>
                <a:spcPts val="5"/>
              </a:spcBef>
            </a:pP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Dept. of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Computer Science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Engineering (CSE)  Khulna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</a:rPr>
              <a:t>University of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Engineering &amp; Technology</a:t>
            </a: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(KUET)  </a:t>
            </a:r>
            <a:r>
              <a:rPr sz="2000" spc="-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www.kuet.ac.bd/cse/akhand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94027" y="2565908"/>
            <a:ext cx="69342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0" marR="5080" indent="-1867535">
              <a:lnSpc>
                <a:spcPct val="100000"/>
              </a:lnSpc>
              <a:spcBef>
                <a:spcPts val="100"/>
              </a:spcBef>
            </a:pPr>
            <a:r>
              <a:rPr lang="en-US" sz="3600" i="0" dirty="0">
                <a:latin typeface="Arial"/>
                <a:cs typeface="Arial"/>
              </a:rPr>
              <a:t>Slide Credits and heartful thanks to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89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39573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5" dirty="0">
                <a:latin typeface="Times New Roman"/>
                <a:cs typeface="Times New Roman"/>
              </a:rPr>
              <a:t>Back-propagation(BP)</a:t>
            </a:r>
          </a:p>
        </p:txBody>
      </p:sp>
      <p:sp>
        <p:nvSpPr>
          <p:cNvPr id="5" name="object 5"/>
          <p:cNvSpPr/>
          <p:nvPr/>
        </p:nvSpPr>
        <p:spPr>
          <a:xfrm>
            <a:off x="1453896" y="5047488"/>
            <a:ext cx="6477000" cy="685800"/>
          </a:xfrm>
          <a:custGeom>
            <a:avLst/>
            <a:gdLst/>
            <a:ahLst/>
            <a:cxnLst/>
            <a:rect l="l" t="t" r="r" b="b"/>
            <a:pathLst>
              <a:path w="6477000" h="685800">
                <a:moveTo>
                  <a:pt x="342899" y="0"/>
                </a:moveTo>
                <a:lnTo>
                  <a:pt x="0" y="342900"/>
                </a:lnTo>
                <a:lnTo>
                  <a:pt x="342899" y="685800"/>
                </a:lnTo>
                <a:lnTo>
                  <a:pt x="342899" y="513588"/>
                </a:lnTo>
                <a:lnTo>
                  <a:pt x="6477000" y="513588"/>
                </a:lnTo>
                <a:lnTo>
                  <a:pt x="6477000" y="170687"/>
                </a:lnTo>
                <a:lnTo>
                  <a:pt x="342899" y="170687"/>
                </a:lnTo>
                <a:lnTo>
                  <a:pt x="342899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3895" y="5047488"/>
            <a:ext cx="6477000" cy="685800"/>
          </a:xfrm>
          <a:custGeom>
            <a:avLst/>
            <a:gdLst/>
            <a:ahLst/>
            <a:cxnLst/>
            <a:rect l="l" t="t" r="r" b="b"/>
            <a:pathLst>
              <a:path w="6477000" h="685800">
                <a:moveTo>
                  <a:pt x="0" y="342899"/>
                </a:moveTo>
                <a:lnTo>
                  <a:pt x="342899" y="0"/>
                </a:lnTo>
                <a:lnTo>
                  <a:pt x="342899" y="170687"/>
                </a:lnTo>
                <a:lnTo>
                  <a:pt x="6476999" y="170687"/>
                </a:lnTo>
                <a:lnTo>
                  <a:pt x="6476999" y="513587"/>
                </a:lnTo>
                <a:lnTo>
                  <a:pt x="342899" y="513587"/>
                </a:lnTo>
                <a:lnTo>
                  <a:pt x="342899" y="685799"/>
                </a:lnTo>
                <a:lnTo>
                  <a:pt x="0" y="3428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8091" y="4520184"/>
            <a:ext cx="6477000" cy="609600"/>
          </a:xfrm>
          <a:custGeom>
            <a:avLst/>
            <a:gdLst/>
            <a:ahLst/>
            <a:cxnLst/>
            <a:rect l="l" t="t" r="r" b="b"/>
            <a:pathLst>
              <a:path w="6477000" h="609600">
                <a:moveTo>
                  <a:pt x="6172200" y="0"/>
                </a:moveTo>
                <a:lnTo>
                  <a:pt x="6172200" y="152399"/>
                </a:lnTo>
                <a:lnTo>
                  <a:pt x="0" y="152399"/>
                </a:lnTo>
                <a:lnTo>
                  <a:pt x="0" y="457199"/>
                </a:lnTo>
                <a:lnTo>
                  <a:pt x="6172200" y="457199"/>
                </a:lnTo>
                <a:lnTo>
                  <a:pt x="6172200" y="609599"/>
                </a:lnTo>
                <a:lnTo>
                  <a:pt x="6477000" y="304799"/>
                </a:lnTo>
                <a:lnTo>
                  <a:pt x="61722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091" y="4520183"/>
            <a:ext cx="6477000" cy="609600"/>
          </a:xfrm>
          <a:custGeom>
            <a:avLst/>
            <a:gdLst/>
            <a:ahLst/>
            <a:cxnLst/>
            <a:rect l="l" t="t" r="r" b="b"/>
            <a:pathLst>
              <a:path w="6477000" h="609600">
                <a:moveTo>
                  <a:pt x="0" y="152399"/>
                </a:moveTo>
                <a:lnTo>
                  <a:pt x="6172199" y="152399"/>
                </a:lnTo>
                <a:lnTo>
                  <a:pt x="6172199" y="0"/>
                </a:lnTo>
                <a:lnTo>
                  <a:pt x="6476999" y="304799"/>
                </a:lnTo>
                <a:lnTo>
                  <a:pt x="6172199" y="609599"/>
                </a:lnTo>
                <a:lnTo>
                  <a:pt x="6172199" y="457199"/>
                </a:lnTo>
                <a:lnTo>
                  <a:pt x="0" y="457199"/>
                </a:lnTo>
                <a:lnTo>
                  <a:pt x="0" y="1523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2763" y="2232660"/>
            <a:ext cx="3520440" cy="2125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01436" y="4347419"/>
            <a:ext cx="5795010" cy="1137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5"/>
              </a:spcBef>
              <a:tabLst>
                <a:tab pos="1414145" algn="l"/>
                <a:tab pos="2973705" algn="l"/>
              </a:tabLst>
            </a:pPr>
            <a:r>
              <a:rPr sz="1400" dirty="0">
                <a:latin typeface="Arial"/>
                <a:cs typeface="Arial"/>
              </a:rPr>
              <a:t>(Input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Layer)	(Hidden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Layer)	</a:t>
            </a:r>
            <a:r>
              <a:rPr sz="1400" dirty="0">
                <a:latin typeface="Arial"/>
                <a:cs typeface="Arial"/>
              </a:rPr>
              <a:t>(Output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Layer)</a:t>
            </a:r>
            <a:endParaRPr sz="14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09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Forward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Pass: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Error </a:t>
            </a:r>
            <a:r>
              <a:rPr sz="1400" spc="-5" dirty="0">
                <a:latin typeface="Arial"/>
                <a:cs typeface="Arial"/>
              </a:rPr>
              <a:t>is calculated based on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desired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r>
              <a:rPr sz="1400" spc="-1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Backward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Pass: </a:t>
            </a:r>
            <a:r>
              <a:rPr sz="1400" spc="-5" dirty="0">
                <a:latin typeface="Arial"/>
                <a:cs typeface="Arial"/>
              </a:rPr>
              <a:t>Synaptic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weights </a:t>
            </a:r>
            <a:r>
              <a:rPr sz="1400" spc="-5" dirty="0">
                <a:latin typeface="Arial"/>
                <a:cs typeface="Arial"/>
              </a:rPr>
              <a:t>are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adjusted </a:t>
            </a:r>
            <a:r>
              <a:rPr sz="1400" spc="-5" dirty="0">
                <a:latin typeface="Arial"/>
                <a:cs typeface="Arial"/>
              </a:rPr>
              <a:t>based on calculated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sz="1400" spc="-1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6800" y="2807207"/>
            <a:ext cx="1066800" cy="836930"/>
          </a:xfrm>
          <a:custGeom>
            <a:avLst/>
            <a:gdLst/>
            <a:ahLst/>
            <a:cxnLst/>
            <a:rect l="l" t="t" r="r" b="b"/>
            <a:pathLst>
              <a:path w="1066800" h="836929">
                <a:moveTo>
                  <a:pt x="649224" y="0"/>
                </a:moveTo>
                <a:lnTo>
                  <a:pt x="649224" y="208787"/>
                </a:lnTo>
                <a:lnTo>
                  <a:pt x="0" y="208787"/>
                </a:lnTo>
                <a:lnTo>
                  <a:pt x="0" y="627888"/>
                </a:lnTo>
                <a:lnTo>
                  <a:pt x="649224" y="627888"/>
                </a:lnTo>
                <a:lnTo>
                  <a:pt x="649224" y="836676"/>
                </a:lnTo>
                <a:lnTo>
                  <a:pt x="1066800" y="417575"/>
                </a:lnTo>
                <a:lnTo>
                  <a:pt x="649224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800" y="2807207"/>
            <a:ext cx="1066800" cy="836930"/>
          </a:xfrm>
          <a:custGeom>
            <a:avLst/>
            <a:gdLst/>
            <a:ahLst/>
            <a:cxnLst/>
            <a:rect l="l" t="t" r="r" b="b"/>
            <a:pathLst>
              <a:path w="1066800" h="836929">
                <a:moveTo>
                  <a:pt x="0" y="208787"/>
                </a:moveTo>
                <a:lnTo>
                  <a:pt x="649223" y="208787"/>
                </a:lnTo>
                <a:lnTo>
                  <a:pt x="649223" y="0"/>
                </a:lnTo>
                <a:lnTo>
                  <a:pt x="1066799" y="417575"/>
                </a:lnTo>
                <a:lnTo>
                  <a:pt x="649223" y="836675"/>
                </a:lnTo>
                <a:lnTo>
                  <a:pt x="649223" y="627887"/>
                </a:lnTo>
                <a:lnTo>
                  <a:pt x="0" y="627887"/>
                </a:lnTo>
                <a:lnTo>
                  <a:pt x="0" y="20878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5565" y="3041376"/>
            <a:ext cx="591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20740" y="2731007"/>
            <a:ext cx="1066800" cy="836930"/>
          </a:xfrm>
          <a:custGeom>
            <a:avLst/>
            <a:gdLst/>
            <a:ahLst/>
            <a:cxnLst/>
            <a:rect l="l" t="t" r="r" b="b"/>
            <a:pathLst>
              <a:path w="1066800" h="836929">
                <a:moveTo>
                  <a:pt x="647700" y="0"/>
                </a:moveTo>
                <a:lnTo>
                  <a:pt x="647700" y="208787"/>
                </a:lnTo>
                <a:lnTo>
                  <a:pt x="0" y="208787"/>
                </a:lnTo>
                <a:lnTo>
                  <a:pt x="0" y="627888"/>
                </a:lnTo>
                <a:lnTo>
                  <a:pt x="647700" y="627888"/>
                </a:lnTo>
                <a:lnTo>
                  <a:pt x="647700" y="836676"/>
                </a:lnTo>
                <a:lnTo>
                  <a:pt x="1066800" y="417575"/>
                </a:lnTo>
                <a:lnTo>
                  <a:pt x="64770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39" y="2731007"/>
            <a:ext cx="1066800" cy="836930"/>
          </a:xfrm>
          <a:custGeom>
            <a:avLst/>
            <a:gdLst/>
            <a:ahLst/>
            <a:cxnLst/>
            <a:rect l="l" t="t" r="r" b="b"/>
            <a:pathLst>
              <a:path w="1066800" h="836929">
                <a:moveTo>
                  <a:pt x="0" y="208787"/>
                </a:moveTo>
                <a:lnTo>
                  <a:pt x="647699" y="208787"/>
                </a:lnTo>
                <a:lnTo>
                  <a:pt x="647699" y="0"/>
                </a:lnTo>
                <a:lnTo>
                  <a:pt x="1066799" y="417575"/>
                </a:lnTo>
                <a:lnTo>
                  <a:pt x="647699" y="836675"/>
                </a:lnTo>
                <a:lnTo>
                  <a:pt x="647699" y="627887"/>
                </a:lnTo>
                <a:lnTo>
                  <a:pt x="0" y="627887"/>
                </a:lnTo>
                <a:lnTo>
                  <a:pt x="0" y="20878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8015" y="2965278"/>
            <a:ext cx="789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9558" y="2638999"/>
            <a:ext cx="186055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Error = 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sz="2000" b="1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- Actual</a:t>
            </a:r>
            <a:r>
              <a:rPr sz="2000" b="1" spc="-1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8175" y="1105940"/>
            <a:ext cx="5819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 of </a:t>
            </a:r>
            <a:r>
              <a:rPr spc="-5" dirty="0"/>
              <a:t>Machine</a:t>
            </a:r>
            <a:r>
              <a:rPr spc="-7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227" y="2127504"/>
            <a:ext cx="6647688" cy="450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57200"/>
            <a:ext cx="8534400" cy="6829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415" y="1171322"/>
            <a:ext cx="3682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10" dirty="0">
                <a:latin typeface="Arial"/>
                <a:cs typeface="Arial"/>
              </a:rPr>
              <a:t>Benchmark </a:t>
            </a:r>
            <a:r>
              <a:rPr sz="2800" i="0" spc="-5" dirty="0">
                <a:latin typeface="Arial"/>
                <a:cs typeface="Arial"/>
              </a:rPr>
              <a:t>Problems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7855" y="2006546"/>
            <a:ext cx="3935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Problems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Related to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Human</a:t>
            </a:r>
            <a:r>
              <a:rPr sz="2000" b="1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Life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3504" y="2375916"/>
          <a:ext cx="6908165" cy="4277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b="1" spc="-4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39">
                <a:tc>
                  <a:txBody>
                    <a:bodyPr/>
                    <a:lstStyle/>
                    <a:p>
                      <a:pPr marL="91440" marR="1524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Breast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Cancer  Wisconsin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725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Predicts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whether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tumor is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benign (not dangerous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health)  or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malignant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(dangerous)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based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on a sample tissue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taken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from a patient’s</a:t>
                      </a:r>
                      <a:r>
                        <a:rPr sz="1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breast.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91440" marR="475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30" dirty="0">
                          <a:latin typeface="Arial"/>
                          <a:cs typeface="Arial"/>
                        </a:rPr>
                        <a:t>BUPA</a:t>
                      </a:r>
                      <a:r>
                        <a:rPr sz="15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10" dirty="0">
                          <a:latin typeface="Arial"/>
                          <a:cs typeface="Arial"/>
                        </a:rPr>
                        <a:t>Liver 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Disorder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7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Identify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lever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disorders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based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on blood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tests along with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other related information such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alcohol</a:t>
                      </a:r>
                      <a:r>
                        <a:rPr sz="15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consumption.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Diabetes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44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Investigate whether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patient shows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not the signs of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diabetes.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91440" marR="23685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Heart</a:t>
                      </a:r>
                      <a:r>
                        <a:rPr sz="15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dirty="0">
                          <a:latin typeface="Arial"/>
                          <a:cs typeface="Arial"/>
                        </a:rPr>
                        <a:t>Disease  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Cleveland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7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spc="-5" dirty="0">
                          <a:latin typeface="Arial"/>
                          <a:cs typeface="Arial"/>
                        </a:rPr>
                        <a:t>Predicting whether at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least one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four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major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heart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vessels is 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reduced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diameter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more than</a:t>
                      </a:r>
                      <a:r>
                        <a:rPr sz="1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50%.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Hepatitis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Anticipate status (i.e., 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live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die)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hepatitis</a:t>
                      </a:r>
                      <a:r>
                        <a:rPr sz="15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patient.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b="1" spc="-15" dirty="0">
                          <a:latin typeface="Arial"/>
                          <a:cs typeface="Arial"/>
                        </a:rPr>
                        <a:t>Lymphography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Predict the situation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of lymph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nodes and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lymphatic</a:t>
                      </a:r>
                      <a:r>
                        <a:rPr sz="1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vessels.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Lungcancer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Identify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types of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pathological lung</a:t>
                      </a:r>
                      <a:r>
                        <a:rPr sz="15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cancers.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Postoperative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Determine place to send patients for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postoperative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recovery.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26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9707" y="2511551"/>
            <a:ext cx="2009139" cy="4078604"/>
          </a:xfrm>
          <a:custGeom>
            <a:avLst/>
            <a:gdLst/>
            <a:ahLst/>
            <a:cxnLst/>
            <a:rect l="l" t="t" r="r" b="b"/>
            <a:pathLst>
              <a:path w="2009140" h="4078604">
                <a:moveTo>
                  <a:pt x="0" y="0"/>
                </a:moveTo>
                <a:lnTo>
                  <a:pt x="2008632" y="0"/>
                </a:lnTo>
                <a:lnTo>
                  <a:pt x="2008632" y="4078224"/>
                </a:lnTo>
                <a:lnTo>
                  <a:pt x="0" y="4078224"/>
                </a:lnTo>
                <a:lnTo>
                  <a:pt x="0" y="0"/>
                </a:lnTo>
                <a:close/>
              </a:path>
            </a:pathLst>
          </a:custGeom>
          <a:solidFill>
            <a:srgbClr val="D1D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9707" y="2511551"/>
            <a:ext cx="2009139" cy="4078604"/>
          </a:xfrm>
          <a:custGeom>
            <a:avLst/>
            <a:gdLst/>
            <a:ahLst/>
            <a:cxnLst/>
            <a:rect l="l" t="t" r="r" b="b"/>
            <a:pathLst>
              <a:path w="2009140" h="4078604">
                <a:moveTo>
                  <a:pt x="0" y="0"/>
                </a:moveTo>
                <a:lnTo>
                  <a:pt x="2008631" y="0"/>
                </a:lnTo>
                <a:lnTo>
                  <a:pt x="2008631" y="4078223"/>
                </a:lnTo>
                <a:lnTo>
                  <a:pt x="0" y="4078223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48449" y="2539975"/>
            <a:ext cx="1812289" cy="397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1755" indent="-2292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41935" algn="l"/>
              </a:tabLst>
            </a:pPr>
            <a:r>
              <a:rPr sz="1600" spc="-10" dirty="0">
                <a:latin typeface="Arial"/>
                <a:cs typeface="Arial"/>
              </a:rPr>
              <a:t>Number </a:t>
            </a:r>
            <a:r>
              <a:rPr sz="1600" spc="-5" dirty="0">
                <a:latin typeface="Arial"/>
                <a:cs typeface="Arial"/>
              </a:rPr>
              <a:t>of times  </a:t>
            </a:r>
            <a:r>
              <a:rPr sz="1600" spc="-10" dirty="0">
                <a:latin typeface="Arial"/>
                <a:cs typeface="Arial"/>
              </a:rPr>
              <a:t>pregnant</a:t>
            </a:r>
            <a:endParaRPr sz="1600">
              <a:latin typeface="Arial"/>
              <a:cs typeface="Arial"/>
            </a:endParaRPr>
          </a:p>
          <a:p>
            <a:pPr marL="241300" marR="128270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5" dirty="0">
                <a:latin typeface="Arial"/>
                <a:cs typeface="Arial"/>
              </a:rPr>
              <a:t>Plasma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glucose  </a:t>
            </a:r>
            <a:r>
              <a:rPr sz="1600" spc="-10" dirty="0">
                <a:latin typeface="Arial"/>
                <a:cs typeface="Arial"/>
              </a:rPr>
              <a:t>concentration</a:t>
            </a:r>
            <a:endParaRPr sz="1600">
              <a:latin typeface="Arial"/>
              <a:cs typeface="Arial"/>
            </a:endParaRPr>
          </a:p>
          <a:p>
            <a:pPr marL="241300" marR="243204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5" dirty="0">
                <a:latin typeface="Arial"/>
                <a:cs typeface="Arial"/>
              </a:rPr>
              <a:t>Diastolic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blood  </a:t>
            </a:r>
            <a:r>
              <a:rPr sz="1600" spc="-10" dirty="0">
                <a:latin typeface="Arial"/>
                <a:cs typeface="Arial"/>
              </a:rPr>
              <a:t>pressure</a:t>
            </a:r>
            <a:endParaRPr sz="1600">
              <a:latin typeface="Arial"/>
              <a:cs typeface="Arial"/>
            </a:endParaRPr>
          </a:p>
          <a:p>
            <a:pPr marL="241300" marR="102235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15" dirty="0">
                <a:latin typeface="Arial"/>
                <a:cs typeface="Arial"/>
              </a:rPr>
              <a:t>Triceps </a:t>
            </a:r>
            <a:r>
              <a:rPr sz="1600" spc="-5" dirty="0">
                <a:latin typeface="Arial"/>
                <a:cs typeface="Arial"/>
              </a:rPr>
              <a:t>skin fold  thickness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(mm)</a:t>
            </a:r>
            <a:endParaRPr sz="1600">
              <a:latin typeface="Arial"/>
              <a:cs typeface="Arial"/>
            </a:endParaRPr>
          </a:p>
          <a:p>
            <a:pPr marL="241300" marR="39370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10" dirty="0">
                <a:latin typeface="Arial"/>
                <a:cs typeface="Arial"/>
              </a:rPr>
              <a:t>2-Hour </a:t>
            </a:r>
            <a:r>
              <a:rPr sz="1600" spc="-5" dirty="0">
                <a:latin typeface="Arial"/>
                <a:cs typeface="Arial"/>
              </a:rPr>
              <a:t>serum  insulin (mu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U/ml)</a:t>
            </a:r>
            <a:endParaRPr sz="16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5" dirty="0">
                <a:latin typeface="Arial"/>
                <a:cs typeface="Arial"/>
              </a:rPr>
              <a:t>Body mass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index</a:t>
            </a:r>
            <a:endParaRPr sz="1600">
              <a:latin typeface="Arial"/>
              <a:cs typeface="Arial"/>
            </a:endParaRPr>
          </a:p>
          <a:p>
            <a:pPr marL="241300" marR="5080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10" dirty="0">
                <a:latin typeface="Arial"/>
                <a:cs typeface="Arial"/>
              </a:rPr>
              <a:t>Diabetes  pedigree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935" algn="l"/>
              </a:tabLst>
            </a:pPr>
            <a:r>
              <a:rPr sz="1600" spc="-5" dirty="0">
                <a:latin typeface="Arial"/>
                <a:cs typeface="Arial"/>
              </a:rPr>
              <a:t>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39456" y="1981200"/>
            <a:ext cx="1510665" cy="524510"/>
          </a:xfrm>
          <a:custGeom>
            <a:avLst/>
            <a:gdLst/>
            <a:ahLst/>
            <a:cxnLst/>
            <a:rect l="l" t="t" r="r" b="b"/>
            <a:pathLst>
              <a:path w="1510665" h="524510">
                <a:moveTo>
                  <a:pt x="0" y="0"/>
                </a:moveTo>
                <a:lnTo>
                  <a:pt x="1510284" y="0"/>
                </a:lnTo>
                <a:lnTo>
                  <a:pt x="1510284" y="524255"/>
                </a:lnTo>
                <a:lnTo>
                  <a:pt x="0" y="524255"/>
                </a:lnTo>
                <a:lnTo>
                  <a:pt x="0" y="0"/>
                </a:lnTo>
                <a:close/>
              </a:path>
            </a:pathLst>
          </a:custGeom>
          <a:solidFill>
            <a:srgbClr val="D1D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39455" y="1981200"/>
            <a:ext cx="1510665" cy="524510"/>
          </a:xfrm>
          <a:custGeom>
            <a:avLst/>
            <a:gdLst/>
            <a:ahLst/>
            <a:cxnLst/>
            <a:rect l="l" t="t" r="r" b="b"/>
            <a:pathLst>
              <a:path w="1510665" h="524510">
                <a:moveTo>
                  <a:pt x="0" y="0"/>
                </a:moveTo>
                <a:lnTo>
                  <a:pt x="1510283" y="0"/>
                </a:lnTo>
                <a:lnTo>
                  <a:pt x="1510283" y="524255"/>
                </a:lnTo>
                <a:lnTo>
                  <a:pt x="0" y="524255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68544" y="2008197"/>
            <a:ext cx="12496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80" marR="5080" indent="-13271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sz="1400" b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Features  </a:t>
            </a: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1400"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Arial"/>
                <a:cs typeface="Arial"/>
              </a:rPr>
              <a:t>Diabetes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415" y="1171322"/>
            <a:ext cx="36823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10" dirty="0">
                <a:latin typeface="Arial"/>
                <a:cs typeface="Arial"/>
              </a:rPr>
              <a:t>Benchmark </a:t>
            </a:r>
            <a:r>
              <a:rPr sz="2800" i="0" spc="-5" dirty="0">
                <a:latin typeface="Arial"/>
                <a:cs typeface="Arial"/>
              </a:rPr>
              <a:t>Problems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7855" y="1912124"/>
            <a:ext cx="351027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Problems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Related to</a:t>
            </a:r>
            <a:r>
              <a:rPr sz="2000" b="1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Finance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32103" y="2279903"/>
          <a:ext cx="8611233" cy="2479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8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4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805" marR="3041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Australian Credit  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749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Classify people as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bad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credit risks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depend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 applicants’  particulars.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Car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Evaluate cars based on price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facilities.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Labor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 Negotiations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844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Identify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 worker as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bad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i.e., contract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him beneficial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not.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805" marR="5295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German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Credit  Card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85090">
                        <a:lnSpc>
                          <a:spcPct val="100000"/>
                        </a:lnSpc>
                        <a:spcBef>
                          <a:spcPts val="320"/>
                        </a:spcBef>
                        <a:tabLst>
                          <a:tab pos="607695" algn="l"/>
                          <a:tab pos="1652905" algn="l"/>
                          <a:tab pos="2296160" algn="l"/>
                          <a:tab pos="2757805" algn="l"/>
                          <a:tab pos="3637279" algn="l"/>
                          <a:tab pos="4155440" algn="l"/>
                          <a:tab pos="5123180" algn="l"/>
                          <a:tab pos="5438775" algn="l"/>
                          <a:tab pos="6194425" algn="l"/>
                        </a:tabLst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ik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	Au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tra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	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,	th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	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m	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o	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once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	to	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redi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	the 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approval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non-approval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of a credit card to a</a:t>
                      </a:r>
                      <a:r>
                        <a:rPr sz="1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customer.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40665" y="5022720"/>
            <a:ext cx="3311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Problems </a:t>
            </a:r>
            <a:r>
              <a:rPr sz="2000" b="1" dirty="0">
                <a:solidFill>
                  <a:srgbClr val="0000FF"/>
                </a:solidFill>
                <a:latin typeface="Arial"/>
                <a:cs typeface="Arial"/>
              </a:rPr>
              <a:t>Related to</a:t>
            </a:r>
            <a:r>
              <a:rPr sz="2000" b="1" spc="-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Plants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32103" y="5388863"/>
          <a:ext cx="8611233" cy="1691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0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4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Task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Iris</a:t>
                      </a:r>
                      <a:r>
                        <a:rPr sz="16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Plants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Classify iris plant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types.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Mushroom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869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Identify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whether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a mushroom is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edible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based on a description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mushroom’s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shape,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color,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odor,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habitat.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Soybean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Recognize 19 different diseases of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soybeans.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633" y="1064783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28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2708" y="2356104"/>
            <a:ext cx="7993380" cy="2677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4388" y="1090717"/>
            <a:ext cx="4534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5" dirty="0">
                <a:latin typeface="Arial"/>
                <a:cs typeface="Arial"/>
              </a:rPr>
              <a:t>Machine Learning</a:t>
            </a:r>
            <a:r>
              <a:rPr sz="2800" i="0" spc="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Process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190" y="5357907"/>
            <a:ext cx="74701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Performance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depends on feature extraction which requires heuristics</a:t>
            </a:r>
            <a:r>
              <a:rPr sz="2000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and, 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most 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notably,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a great deal of</a:t>
            </a:r>
            <a:r>
              <a:rPr sz="2000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time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633" y="1064783"/>
            <a:ext cx="25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29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7636" y="2356104"/>
            <a:ext cx="8476488" cy="3563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25694" y="1090717"/>
            <a:ext cx="72459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5" dirty="0">
                <a:latin typeface="Arial"/>
                <a:cs typeface="Arial"/>
              </a:rPr>
              <a:t>Machine Learning Process (Different</a:t>
            </a:r>
            <a:r>
              <a:rPr sz="2800" i="0" spc="105" dirty="0">
                <a:latin typeface="Arial"/>
                <a:cs typeface="Arial"/>
              </a:rPr>
              <a:t> </a:t>
            </a:r>
            <a:r>
              <a:rPr sz="2800" i="0" spc="-5" dirty="0">
                <a:latin typeface="Arial"/>
                <a:cs typeface="Arial"/>
              </a:rPr>
              <a:t>View)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9075" y="6072566"/>
            <a:ext cx="75152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Performance </a:t>
            </a: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depends 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on data </a:t>
            </a:r>
            <a:r>
              <a:rPr sz="2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pre-processing 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(i.e., </a:t>
            </a: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feature 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extraction)  </a:t>
            </a:r>
            <a:r>
              <a:rPr sz="2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which </a:t>
            </a:r>
            <a:r>
              <a:rPr sz="2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requires 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human</a:t>
            </a:r>
            <a:r>
              <a:rPr sz="20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00FF"/>
                </a:solidFill>
                <a:latin typeface="Times New Roman"/>
                <a:cs typeface="Times New Roman"/>
              </a:rPr>
              <a:t>expertize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8816" y="964336"/>
            <a:ext cx="4161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 </a:t>
            </a:r>
            <a:r>
              <a:rPr dirty="0"/>
              <a:t>Deep</a:t>
            </a:r>
            <a:r>
              <a:rPr spc="-60" dirty="0"/>
              <a:t> </a:t>
            </a:r>
            <a:r>
              <a:rPr dirty="0"/>
              <a:t>Architecture?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600" y="1667255"/>
            <a:ext cx="6781800" cy="502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0964" y="6863588"/>
            <a:ext cx="9124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For </a:t>
            </a:r>
            <a:r>
              <a:rPr sz="18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huge 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heterogeneous data feature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extraction is challenging and 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training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time</a:t>
            </a:r>
            <a:r>
              <a:rPr sz="18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unacceptable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4916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Motivation </a:t>
            </a:r>
            <a:r>
              <a:rPr dirty="0"/>
              <a:t>of Deep</a:t>
            </a:r>
            <a:r>
              <a:rPr spc="-5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1371600" y="2667000"/>
            <a:ext cx="7315200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8175" y="1105940"/>
            <a:ext cx="623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 vs Deep</a:t>
            </a:r>
            <a:r>
              <a:rPr spc="-7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8427" y="2435351"/>
            <a:ext cx="7976616" cy="389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4823" y="1064783"/>
            <a:ext cx="434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7740" y="2646679"/>
            <a:ext cx="3615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i="0" spc="-35" dirty="0">
                <a:solidFill>
                  <a:srgbClr val="0000FF"/>
                </a:solidFill>
                <a:latin typeface="Calibri"/>
                <a:cs typeface="Calibri"/>
              </a:rPr>
              <a:t>“Yesterday </a:t>
            </a:r>
            <a:r>
              <a:rPr sz="3000" b="0" i="0" dirty="0">
                <a:solidFill>
                  <a:srgbClr val="0000FF"/>
                </a:solidFill>
                <a:latin typeface="Calibri"/>
                <a:cs typeface="Calibri"/>
              </a:rPr>
              <a:t>I </a:t>
            </a:r>
            <a:r>
              <a:rPr sz="3000" b="0" i="0" spc="-15" dirty="0">
                <a:solidFill>
                  <a:srgbClr val="0000FF"/>
                </a:solidFill>
                <a:latin typeface="Calibri"/>
                <a:cs typeface="Calibri"/>
              </a:rPr>
              <a:t>was</a:t>
            </a:r>
            <a:r>
              <a:rPr sz="3000" b="0" i="0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b="0" i="0" spc="-45" dirty="0">
                <a:solidFill>
                  <a:srgbClr val="0000FF"/>
                </a:solidFill>
                <a:latin typeface="Calibri"/>
                <a:cs typeface="Calibri"/>
              </a:rPr>
              <a:t>clever,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7740" y="3103879"/>
            <a:ext cx="5852160" cy="1898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0890" algn="ctr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so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I 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wanted </a:t>
            </a:r>
            <a:r>
              <a:rPr sz="3000" spc="-10" dirty="0">
                <a:solidFill>
                  <a:srgbClr val="0000FF"/>
                </a:solidFill>
                <a:latin typeface="Calibri"/>
                <a:cs typeface="Calibri"/>
              </a:rPr>
              <a:t>to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change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3000" spc="-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Calibri"/>
                <a:cs typeface="Calibri"/>
              </a:rPr>
              <a:t>world.</a:t>
            </a:r>
            <a:endParaRPr sz="3000">
              <a:latin typeface="Calibri"/>
              <a:cs typeface="Calibri"/>
            </a:endParaRPr>
          </a:p>
          <a:p>
            <a:pPr marR="3282950" algn="ctr">
              <a:lnSpc>
                <a:spcPct val="100000"/>
              </a:lnSpc>
            </a:pPr>
            <a:r>
              <a:rPr sz="3000" spc="-70" dirty="0">
                <a:solidFill>
                  <a:srgbClr val="0000FF"/>
                </a:solidFill>
                <a:latin typeface="Calibri"/>
                <a:cs typeface="Calibri"/>
              </a:rPr>
              <a:t>Today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I am</a:t>
            </a:r>
            <a:r>
              <a:rPr sz="30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wise,</a:t>
            </a:r>
            <a:endParaRPr sz="3000">
              <a:latin typeface="Calibri"/>
              <a:cs typeface="Calibri"/>
            </a:endParaRPr>
          </a:p>
          <a:p>
            <a:pPr marR="401955" algn="ctr">
              <a:lnSpc>
                <a:spcPct val="100000"/>
              </a:lnSpc>
            </a:pP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so </a:t>
            </a:r>
            <a:r>
              <a:rPr sz="3000" dirty="0">
                <a:solidFill>
                  <a:srgbClr val="0000FF"/>
                </a:solidFill>
                <a:latin typeface="Calibri"/>
                <a:cs typeface="Calibri"/>
              </a:rPr>
              <a:t>I am </a:t>
            </a:r>
            <a:r>
              <a:rPr sz="3000" spc="-5" dirty="0">
                <a:solidFill>
                  <a:srgbClr val="0000FF"/>
                </a:solidFill>
                <a:latin typeface="Calibri"/>
                <a:cs typeface="Calibri"/>
              </a:rPr>
              <a:t>changing</a:t>
            </a:r>
            <a:r>
              <a:rPr sz="3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000" spc="-70" dirty="0">
                <a:solidFill>
                  <a:srgbClr val="0000FF"/>
                </a:solidFill>
                <a:latin typeface="Calibri"/>
                <a:cs typeface="Calibri"/>
              </a:rPr>
              <a:t>myself.”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81818"/>
                </a:solidFill>
                <a:latin typeface="Arial"/>
                <a:cs typeface="Arial"/>
              </a:rPr>
              <a:t>—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Rumi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" y="2360676"/>
            <a:ext cx="2590800" cy="335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623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</a:t>
            </a:r>
            <a:r>
              <a:rPr dirty="0"/>
              <a:t>Learning vs Deep</a:t>
            </a:r>
            <a:r>
              <a:rPr spc="-7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33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1948" y="2474976"/>
            <a:ext cx="5789676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1223" y="4951476"/>
            <a:ext cx="76200" cy="29209"/>
          </a:xfrm>
          <a:custGeom>
            <a:avLst/>
            <a:gdLst/>
            <a:ahLst/>
            <a:cxnLst/>
            <a:rect l="l" t="t" r="r" b="b"/>
            <a:pathLst>
              <a:path w="76200" h="29210">
                <a:moveTo>
                  <a:pt x="0" y="0"/>
                </a:moveTo>
                <a:lnTo>
                  <a:pt x="76200" y="0"/>
                </a:lnTo>
                <a:lnTo>
                  <a:pt x="76200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68300" algn="l"/>
              </a:tabLst>
            </a:pPr>
            <a:r>
              <a:rPr spc="-5" dirty="0"/>
              <a:t>what exactly is deep learning ?</a:t>
            </a:r>
            <a:r>
              <a:rPr spc="-15" dirty="0"/>
              <a:t> </a:t>
            </a:r>
            <a:r>
              <a:rPr spc="-5" dirty="0"/>
              <a:t>And,</a:t>
            </a:r>
          </a:p>
          <a:p>
            <a:pPr marL="12700" marR="8826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368300" algn="l"/>
              </a:tabLst>
            </a:pPr>
            <a:r>
              <a:rPr spc="-5" dirty="0"/>
              <a:t>why </a:t>
            </a:r>
            <a:r>
              <a:rPr dirty="0"/>
              <a:t>is </a:t>
            </a:r>
            <a:r>
              <a:rPr spc="-5" dirty="0"/>
              <a:t>it generally better than </a:t>
            </a:r>
            <a:r>
              <a:rPr dirty="0"/>
              <a:t>other </a:t>
            </a:r>
            <a:r>
              <a:rPr spc="-5" dirty="0"/>
              <a:t>methods </a:t>
            </a:r>
            <a:r>
              <a:rPr dirty="0"/>
              <a:t>on  </a:t>
            </a:r>
            <a:r>
              <a:rPr i="1" spc="-5" dirty="0"/>
              <a:t>image, speech and certain other types </a:t>
            </a:r>
            <a:r>
              <a:rPr i="1" dirty="0"/>
              <a:t>of</a:t>
            </a:r>
            <a:r>
              <a:rPr i="1" spc="-30" dirty="0"/>
              <a:t> </a:t>
            </a:r>
            <a:r>
              <a:rPr i="1" dirty="0"/>
              <a:t>data?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4050"/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rgbClr val="FF0000"/>
                </a:solidFill>
              </a:rPr>
              <a:t>The short</a:t>
            </a:r>
            <a:r>
              <a:rPr spc="-1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answers</a:t>
            </a:r>
          </a:p>
          <a:p>
            <a:pPr marL="698500" lvl="1" indent="-457834">
              <a:lnSpc>
                <a:spcPct val="100000"/>
              </a:lnSpc>
              <a:spcBef>
                <a:spcPts val="590"/>
              </a:spcBef>
              <a:buClr>
                <a:srgbClr val="FF0000"/>
              </a:buClr>
              <a:buAutoNum type="arabicPeriod"/>
              <a:tabLst>
                <a:tab pos="698500" algn="l"/>
                <a:tab pos="699135" algn="l"/>
              </a:tabLst>
            </a:pPr>
            <a:r>
              <a:rPr sz="2400" b="1" i="1" dirty="0">
                <a:solidFill>
                  <a:srgbClr val="0D0D0D"/>
                </a:solidFill>
                <a:latin typeface="Times New Roman"/>
                <a:cs typeface="Times New Roman"/>
              </a:rPr>
              <a:t>‘Deep </a:t>
            </a:r>
            <a:r>
              <a:rPr sz="2400" b="1" i="1" spc="-5" dirty="0">
                <a:solidFill>
                  <a:srgbClr val="0D0D0D"/>
                </a:solidFill>
                <a:latin typeface="Times New Roman"/>
                <a:cs typeface="Times New Roman"/>
              </a:rPr>
              <a:t>Learning’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means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using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400" b="1" i="1" spc="-5" dirty="0">
                <a:solidFill>
                  <a:srgbClr val="0D0D0D"/>
                </a:solidFill>
                <a:latin typeface="Times New Roman"/>
                <a:cs typeface="Times New Roman"/>
              </a:rPr>
              <a:t>neural</a:t>
            </a:r>
            <a:r>
              <a:rPr sz="2400" b="1" i="1" spc="-3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0D0D0D"/>
                </a:solidFill>
                <a:latin typeface="Times New Roman"/>
                <a:cs typeface="Times New Roman"/>
              </a:rPr>
              <a:t>network</a:t>
            </a:r>
            <a:endParaRPr sz="24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0000"/>
                </a:solidFill>
              </a:rPr>
              <a:t>with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</a:rPr>
              <a:t>several </a:t>
            </a:r>
            <a:r>
              <a:rPr sz="2400" u="heavy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</a:rPr>
              <a:t>layers of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</a:rPr>
              <a:t>nodes</a:t>
            </a:r>
            <a:r>
              <a:rPr sz="2400" spc="-5" dirty="0">
                <a:solidFill>
                  <a:srgbClr val="0D0D0D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between input and</a:t>
            </a:r>
            <a:r>
              <a:rPr sz="2400" spc="-100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output</a:t>
            </a:r>
            <a:endParaRPr sz="240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/>
          </a:p>
          <a:p>
            <a:pPr marL="88900" marR="130810" lvl="1" indent="152400">
              <a:lnSpc>
                <a:spcPct val="120000"/>
              </a:lnSpc>
              <a:buAutoNum type="arabicPeriod" startAt="2"/>
              <a:tabLst>
                <a:tab pos="698500" algn="l"/>
                <a:tab pos="699135" algn="l"/>
              </a:tabLst>
            </a:pP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the series of layers between input &amp; output do </a:t>
            </a:r>
            <a:r>
              <a:rPr sz="2400" b="1" i="1" dirty="0">
                <a:solidFill>
                  <a:srgbClr val="0D0D0D"/>
                </a:solidFill>
                <a:latin typeface="Times New Roman"/>
                <a:cs typeface="Times New Roman"/>
              </a:rPr>
              <a:t> feature </a:t>
            </a:r>
            <a:r>
              <a:rPr sz="2400" b="1" i="1" spc="-5" dirty="0">
                <a:solidFill>
                  <a:srgbClr val="0D0D0D"/>
                </a:solidFill>
                <a:latin typeface="Times New Roman"/>
                <a:cs typeface="Times New Roman"/>
              </a:rPr>
              <a:t>identification </a:t>
            </a:r>
            <a:r>
              <a:rPr sz="2400" b="1" i="1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2400" b="1" i="1" spc="-5" dirty="0">
                <a:solidFill>
                  <a:srgbClr val="0D0D0D"/>
                </a:solidFill>
                <a:latin typeface="Times New Roman"/>
                <a:cs typeface="Times New Roman"/>
              </a:rPr>
              <a:t>processing </a:t>
            </a:r>
            <a:r>
              <a:rPr sz="2400" b="1" i="1" dirty="0">
                <a:solidFill>
                  <a:srgbClr val="0D0D0D"/>
                </a:solidFill>
                <a:latin typeface="Times New Roman"/>
                <a:cs typeface="Times New Roman"/>
              </a:rPr>
              <a:t>in a series of stages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,  just as our brains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seem</a:t>
            </a:r>
            <a:r>
              <a:rPr sz="2400" b="1" i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to.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1747" y="3657600"/>
            <a:ext cx="8301355" cy="3546475"/>
          </a:xfrm>
          <a:custGeom>
            <a:avLst/>
            <a:gdLst/>
            <a:ahLst/>
            <a:cxnLst/>
            <a:rect l="l" t="t" r="r" b="b"/>
            <a:pathLst>
              <a:path w="8301355" h="3546475">
                <a:moveTo>
                  <a:pt x="0" y="0"/>
                </a:moveTo>
                <a:lnTo>
                  <a:pt x="8301227" y="0"/>
                </a:lnTo>
                <a:lnTo>
                  <a:pt x="8301227" y="3546347"/>
                </a:lnTo>
                <a:lnTo>
                  <a:pt x="0" y="3546347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00A7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5154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Understanding </a:t>
            </a:r>
            <a:r>
              <a:rPr dirty="0"/>
              <a:t>Deep</a:t>
            </a:r>
            <a:r>
              <a:rPr spc="-50" dirty="0"/>
              <a:t> </a:t>
            </a:r>
            <a:r>
              <a:rPr spc="-5" dirty="0"/>
              <a:t>Learning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44955" y="1839961"/>
            <a:ext cx="7652384" cy="412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 marR="68580" indent="-533400">
              <a:lnSpc>
                <a:spcPct val="120000"/>
              </a:lnSpc>
              <a:spcBef>
                <a:spcPts val="100"/>
              </a:spcBef>
              <a:tabLst>
                <a:tab pos="2025650" algn="l"/>
              </a:tabLst>
            </a:pPr>
            <a:r>
              <a:rPr sz="2800" b="1" i="1" dirty="0">
                <a:latin typeface="Times New Roman"/>
                <a:cs typeface="Times New Roman"/>
              </a:rPr>
              <a:t>3. </a:t>
            </a:r>
            <a:r>
              <a:rPr sz="2800" b="1" i="1" spc="-5" dirty="0">
                <a:latin typeface="Times New Roman"/>
                <a:cs typeface="Times New Roman"/>
              </a:rPr>
              <a:t>multilayer neural networks have been </a:t>
            </a:r>
            <a:r>
              <a:rPr sz="2800" b="1" i="1" dirty="0">
                <a:latin typeface="Times New Roman"/>
                <a:cs typeface="Times New Roman"/>
              </a:rPr>
              <a:t>around for  </a:t>
            </a:r>
            <a:r>
              <a:rPr sz="2800" b="1" i="1" spc="-5" dirty="0">
                <a:latin typeface="Times New Roman"/>
                <a:cs typeface="Times New Roman"/>
              </a:rPr>
              <a:t>25</a:t>
            </a:r>
            <a:r>
              <a:rPr sz="2800" b="1" i="1" spc="15" dirty="0">
                <a:latin typeface="Times New Roman"/>
                <a:cs typeface="Times New Roman"/>
              </a:rPr>
              <a:t> </a:t>
            </a:r>
            <a:r>
              <a:rPr sz="2800" b="1" i="1" spc="-5" dirty="0">
                <a:latin typeface="Times New Roman"/>
                <a:cs typeface="Times New Roman"/>
              </a:rPr>
              <a:t>years.	What’s actually</a:t>
            </a:r>
            <a:r>
              <a:rPr sz="2800" b="1" i="1" spc="-20" dirty="0">
                <a:latin typeface="Times New Roman"/>
                <a:cs typeface="Times New Roman"/>
              </a:rPr>
              <a:t> </a:t>
            </a:r>
            <a:r>
              <a:rPr sz="2800" b="1" i="1" spc="-10" dirty="0">
                <a:latin typeface="Times New Roman"/>
                <a:cs typeface="Times New Roman"/>
              </a:rPr>
              <a:t>new?</a:t>
            </a:r>
            <a:endParaRPr sz="2800">
              <a:latin typeface="Times New Roman"/>
              <a:cs typeface="Times New Roman"/>
            </a:endParaRPr>
          </a:p>
          <a:p>
            <a:pPr marL="12700" marR="979169">
              <a:lnSpc>
                <a:spcPct val="120000"/>
              </a:lnSpc>
              <a:spcBef>
                <a:spcPts val="15"/>
              </a:spcBef>
            </a:pP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we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have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always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had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good algorithms for learning</a:t>
            </a:r>
            <a:r>
              <a:rPr sz="2400" b="1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the  weights in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networks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with 1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hidden</a:t>
            </a:r>
            <a:r>
              <a:rPr sz="24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layer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31115">
              <a:lnSpc>
                <a:spcPct val="120000"/>
              </a:lnSpc>
            </a:pP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but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these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algorithms are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not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good at learning the weights</a:t>
            </a:r>
            <a:r>
              <a:rPr sz="2400" b="1" i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for 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networks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with more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hidden</a:t>
            </a:r>
            <a:r>
              <a:rPr sz="2400" b="1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layers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36445" algn="l"/>
              </a:tabLst>
            </a:pP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what’s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new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is:	</a:t>
            </a:r>
            <a:r>
              <a:rPr sz="2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algorithms for training many-layer</a:t>
            </a:r>
            <a:r>
              <a:rPr sz="2400" b="1" i="1" u="heavy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6216" y="3048000"/>
            <a:ext cx="8301355" cy="3048000"/>
          </a:xfrm>
          <a:custGeom>
            <a:avLst/>
            <a:gdLst/>
            <a:ahLst/>
            <a:cxnLst/>
            <a:rect l="l" t="t" r="r" b="b"/>
            <a:pathLst>
              <a:path w="8301355" h="3048000">
                <a:moveTo>
                  <a:pt x="0" y="0"/>
                </a:moveTo>
                <a:lnTo>
                  <a:pt x="8301227" y="0"/>
                </a:lnTo>
                <a:lnTo>
                  <a:pt x="8301227" y="3047999"/>
                </a:lnTo>
                <a:lnTo>
                  <a:pt x="0" y="3047999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00A7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5952" y="3349752"/>
            <a:ext cx="1210055" cy="77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3703" y="4721352"/>
            <a:ext cx="2994659" cy="848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88175" y="1105940"/>
            <a:ext cx="5154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Understanding </a:t>
            </a:r>
            <a:r>
              <a:rPr dirty="0"/>
              <a:t>Deep</a:t>
            </a:r>
            <a:r>
              <a:rPr spc="-50" dirty="0"/>
              <a:t> </a:t>
            </a:r>
            <a:r>
              <a:rPr spc="-5" dirty="0"/>
              <a:t>Learning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5841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When </a:t>
            </a:r>
            <a:r>
              <a:rPr dirty="0"/>
              <a:t>to </a:t>
            </a:r>
            <a:r>
              <a:rPr spc="-5" dirty="0"/>
              <a:t>use </a:t>
            </a:r>
            <a:r>
              <a:rPr dirty="0"/>
              <a:t>Deep Learning</a:t>
            </a:r>
            <a:r>
              <a:rPr spc="-100" dirty="0"/>
              <a:t> </a:t>
            </a:r>
            <a:r>
              <a:rPr dirty="0"/>
              <a:t>(DL)?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139" y="2003613"/>
            <a:ext cx="8156575" cy="304292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DL </a:t>
            </a:r>
            <a:r>
              <a:rPr sz="2400" spc="-5" dirty="0">
                <a:latin typeface="Times New Roman"/>
                <a:cs typeface="Times New Roman"/>
              </a:rPr>
              <a:t>outperforms </a:t>
            </a:r>
            <a:r>
              <a:rPr sz="2400" dirty="0">
                <a:latin typeface="Times New Roman"/>
                <a:cs typeface="Times New Roman"/>
              </a:rPr>
              <a:t>other techniques if the </a:t>
            </a:r>
            <a:r>
              <a:rPr sz="2400" b="1" i="1" dirty="0">
                <a:latin typeface="Times New Roman"/>
                <a:cs typeface="Times New Roman"/>
              </a:rPr>
              <a:t>data size is</a:t>
            </a:r>
            <a:r>
              <a:rPr sz="2400" b="1" i="1" spc="-8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large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4965" marR="320675" indent="-342900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When </a:t>
            </a:r>
            <a:r>
              <a:rPr sz="2400" dirty="0">
                <a:latin typeface="Times New Roman"/>
                <a:cs typeface="Times New Roman"/>
              </a:rPr>
              <a:t>there is </a:t>
            </a:r>
            <a:r>
              <a:rPr sz="2400" b="1" i="1" dirty="0">
                <a:latin typeface="Times New Roman"/>
                <a:cs typeface="Times New Roman"/>
              </a:rPr>
              <a:t>lack of domain </a:t>
            </a:r>
            <a:r>
              <a:rPr sz="2400" b="1" i="1" spc="-5" dirty="0">
                <a:latin typeface="Times New Roman"/>
                <a:cs typeface="Times New Roman"/>
              </a:rPr>
              <a:t>understanding </a:t>
            </a:r>
            <a:r>
              <a:rPr sz="2400" b="1" i="1" dirty="0">
                <a:latin typeface="Times New Roman"/>
                <a:cs typeface="Times New Roman"/>
              </a:rPr>
              <a:t>for feature  </a:t>
            </a:r>
            <a:r>
              <a:rPr sz="2400" b="1" i="1" spc="-5" dirty="0">
                <a:latin typeface="Times New Roman"/>
                <a:cs typeface="Times New Roman"/>
              </a:rPr>
              <a:t>introspection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DL </a:t>
            </a:r>
            <a:r>
              <a:rPr sz="2400" dirty="0">
                <a:latin typeface="Times New Roman"/>
                <a:cs typeface="Times New Roman"/>
              </a:rPr>
              <a:t>techniques outshines others as you have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worry </a:t>
            </a:r>
            <a:r>
              <a:rPr sz="2400" dirty="0">
                <a:latin typeface="Times New Roman"/>
                <a:cs typeface="Times New Roman"/>
              </a:rPr>
              <a:t>less about feature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engineering.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12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DL </a:t>
            </a:r>
            <a:r>
              <a:rPr sz="2400" dirty="0">
                <a:latin typeface="Times New Roman"/>
                <a:cs typeface="Times New Roman"/>
              </a:rPr>
              <a:t>really </a:t>
            </a:r>
            <a:r>
              <a:rPr sz="2400" spc="-5" dirty="0">
                <a:latin typeface="Times New Roman"/>
                <a:cs typeface="Times New Roman"/>
              </a:rPr>
              <a:t>shines when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comes </a:t>
            </a:r>
            <a:r>
              <a:rPr sz="2400" spc="5" dirty="0">
                <a:latin typeface="Times New Roman"/>
                <a:cs typeface="Times New Roman"/>
              </a:rPr>
              <a:t>to </a:t>
            </a:r>
            <a:r>
              <a:rPr sz="2400" b="1" i="1" dirty="0">
                <a:latin typeface="Times New Roman"/>
                <a:cs typeface="Times New Roman"/>
              </a:rPr>
              <a:t>complex problems </a:t>
            </a:r>
            <a:r>
              <a:rPr sz="2400" b="1" i="1" spc="-5" dirty="0">
                <a:latin typeface="Times New Roman"/>
                <a:cs typeface="Times New Roman"/>
              </a:rPr>
              <a:t>such </a:t>
            </a:r>
            <a:r>
              <a:rPr sz="2400" b="1" i="1" dirty="0">
                <a:latin typeface="Times New Roman"/>
                <a:cs typeface="Times New Roman"/>
              </a:rPr>
              <a:t>as  image classification, </a:t>
            </a:r>
            <a:r>
              <a:rPr sz="2400" b="1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natural </a:t>
            </a:r>
            <a:r>
              <a:rPr sz="2400" b="1" i="1" dirty="0">
                <a:solidFill>
                  <a:srgbClr val="0000FF"/>
                </a:solidFill>
                <a:latin typeface="Times New Roman"/>
                <a:cs typeface="Times New Roman"/>
              </a:rPr>
              <a:t>language processing</a:t>
            </a:r>
            <a:r>
              <a:rPr sz="2400" b="1" i="1" dirty="0">
                <a:latin typeface="Times New Roman"/>
                <a:cs typeface="Times New Roman"/>
              </a:rPr>
              <a:t>, and</a:t>
            </a:r>
            <a:r>
              <a:rPr sz="2400" b="1" i="1" spc="-13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speech  </a:t>
            </a:r>
            <a:r>
              <a:rPr sz="2400" b="1" i="1" dirty="0">
                <a:latin typeface="Times New Roman"/>
                <a:cs typeface="Times New Roman"/>
              </a:rPr>
              <a:t>recognition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4503" y="1367027"/>
            <a:ext cx="8023859" cy="5815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8527" y="5948171"/>
            <a:ext cx="5878068" cy="1367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733044"/>
            <a:ext cx="5486400" cy="5215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8800" y="6096000"/>
            <a:ext cx="6096000" cy="1219200"/>
          </a:xfrm>
          <a:custGeom>
            <a:avLst/>
            <a:gdLst/>
            <a:ahLst/>
            <a:cxnLst/>
            <a:rect l="l" t="t" r="r" b="b"/>
            <a:pathLst>
              <a:path w="6096000" h="1219200">
                <a:moveTo>
                  <a:pt x="0" y="1219200"/>
                </a:moveTo>
                <a:lnTo>
                  <a:pt x="6096000" y="1219200"/>
                </a:lnTo>
                <a:lnTo>
                  <a:pt x="6096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972" y="4866132"/>
            <a:ext cx="8877300" cy="1229995"/>
          </a:xfrm>
          <a:custGeom>
            <a:avLst/>
            <a:gdLst/>
            <a:ahLst/>
            <a:cxnLst/>
            <a:rect l="l" t="t" r="r" b="b"/>
            <a:pathLst>
              <a:path w="8877300" h="1229995">
                <a:moveTo>
                  <a:pt x="0" y="0"/>
                </a:moveTo>
                <a:lnTo>
                  <a:pt x="8877300" y="0"/>
                </a:lnTo>
                <a:lnTo>
                  <a:pt x="8877300" y="1229868"/>
                </a:lnTo>
                <a:lnTo>
                  <a:pt x="0" y="1229868"/>
                </a:lnTo>
                <a:lnTo>
                  <a:pt x="0" y="0"/>
                </a:lnTo>
                <a:close/>
              </a:path>
            </a:pathLst>
          </a:custGeom>
          <a:solidFill>
            <a:srgbClr val="C6C6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206" y="4896047"/>
            <a:ext cx="8512810" cy="114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6/21/2018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About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JX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PRESS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-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English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-</a:t>
            </a:r>
            <a:r>
              <a:rPr sz="1000" dirty="0">
                <a:latin typeface="Arial"/>
                <a:cs typeface="Arial"/>
              </a:rPr>
              <a:t> JX</a:t>
            </a:r>
            <a:r>
              <a:rPr sz="1000" spc="-5" dirty="0">
                <a:latin typeface="SimSun"/>
                <a:cs typeface="SimSun"/>
              </a:rPr>
              <a:t>通信社</a:t>
            </a:r>
            <a:r>
              <a:rPr sz="1000" dirty="0">
                <a:latin typeface="SimSun"/>
                <a:cs typeface="SimSun"/>
              </a:rPr>
              <a:t> </a:t>
            </a:r>
            <a:r>
              <a:rPr sz="1000" spc="-5" dirty="0">
                <a:latin typeface="Arial"/>
                <a:cs typeface="Arial"/>
              </a:rPr>
              <a:t>https://jxpress.net/about/about-jx-press/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2/5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20"/>
              </a:spcBef>
            </a:pP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major technological </a:t>
            </a:r>
            <a:r>
              <a:rPr sz="1600" spc="-10" dirty="0">
                <a:latin typeface="Calibri"/>
                <a:cs typeface="Calibri"/>
              </a:rPr>
              <a:t>areas where our </a:t>
            </a:r>
            <a:r>
              <a:rPr sz="1600" spc="-15" dirty="0">
                <a:latin typeface="Calibri"/>
                <a:cs typeface="Calibri"/>
              </a:rPr>
              <a:t>company excels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development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this </a:t>
            </a:r>
            <a:r>
              <a:rPr sz="1600" spc="-5" dirty="0">
                <a:latin typeface="Calibri"/>
                <a:cs typeface="Calibri"/>
              </a:rPr>
              <a:t>kind of service </a:t>
            </a:r>
            <a:r>
              <a:rPr sz="1600" spc="-15" dirty="0">
                <a:latin typeface="Calibri"/>
                <a:cs typeface="Calibri"/>
              </a:rPr>
              <a:t>are  </a:t>
            </a:r>
            <a:r>
              <a:rPr sz="1600" b="1" spc="-5" dirty="0">
                <a:solidFill>
                  <a:srgbClr val="0000FF"/>
                </a:solidFill>
                <a:latin typeface="Calibri"/>
                <a:cs typeface="Calibri"/>
              </a:rPr>
              <a:t>machine learning, deep learning, and </a:t>
            </a:r>
            <a:r>
              <a:rPr sz="1600" b="1" spc="-15" dirty="0">
                <a:solidFill>
                  <a:srgbClr val="0000FF"/>
                </a:solidFill>
                <a:latin typeface="Calibri"/>
                <a:cs typeface="Calibri"/>
              </a:rPr>
              <a:t>natural </a:t>
            </a:r>
            <a:r>
              <a:rPr sz="1600" b="1" spc="-5" dirty="0">
                <a:solidFill>
                  <a:srgbClr val="0000FF"/>
                </a:solidFill>
                <a:latin typeface="Calibri"/>
                <a:cs typeface="Calibri"/>
              </a:rPr>
              <a:t>language </a:t>
            </a:r>
            <a:r>
              <a:rPr sz="1600" b="1" spc="-10" dirty="0">
                <a:solidFill>
                  <a:srgbClr val="0000FF"/>
                </a:solidFill>
                <a:latin typeface="Calibri"/>
                <a:cs typeface="Calibri"/>
              </a:rPr>
              <a:t>processing </a:t>
            </a:r>
            <a:r>
              <a:rPr sz="1600" b="1" spc="-5" dirty="0">
                <a:solidFill>
                  <a:srgbClr val="0000FF"/>
                </a:solidFill>
                <a:latin typeface="Calibri"/>
                <a:cs typeface="Calibri"/>
              </a:rPr>
              <a:t>technology</a:t>
            </a:r>
            <a:r>
              <a:rPr sz="1600" spc="-5" dirty="0">
                <a:latin typeface="Calibri"/>
                <a:cs typeface="Calibri"/>
              </a:rPr>
              <a:t>. Using these  technologies,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dirty="0">
                <a:latin typeface="Calibri"/>
                <a:cs typeface="Calibri"/>
              </a:rPr>
              <a:t>aim </a:t>
            </a:r>
            <a:r>
              <a:rPr sz="1600" spc="-10" dirty="0">
                <a:latin typeface="Calibri"/>
                <a:cs typeface="Calibri"/>
              </a:rPr>
              <a:t>to achieve qualitative improvements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journalism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5" dirty="0">
                <a:latin typeface="Calibri"/>
                <a:cs typeface="Calibri"/>
              </a:rPr>
              <a:t>simultaneously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reducing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70"/>
              </a:lnSpc>
            </a:pPr>
            <a:r>
              <a:rPr sz="1600" spc="-10" dirty="0">
                <a:latin typeface="Calibri"/>
                <a:cs typeface="Calibri"/>
              </a:rPr>
              <a:t>costs through </a:t>
            </a:r>
            <a:r>
              <a:rPr sz="1600" dirty="0">
                <a:latin typeface="Calibri"/>
                <a:cs typeface="Calibri"/>
              </a:rPr>
              <a:t>this </a:t>
            </a:r>
            <a:r>
              <a:rPr sz="1600" spc="-10" dirty="0">
                <a:latin typeface="Calibri"/>
                <a:cs typeface="Calibri"/>
              </a:rPr>
              <a:t>“mechanization </a:t>
            </a:r>
            <a:r>
              <a:rPr sz="1600" spc="-5" dirty="0">
                <a:latin typeface="Calibri"/>
                <a:cs typeface="Calibri"/>
              </a:rPr>
              <a:t>of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news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426" y="106478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823" y="1096683"/>
            <a:ext cx="113030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b="1" spc="-10" dirty="0">
                <a:solidFill>
                  <a:srgbClr val="00B0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9140" y="705612"/>
            <a:ext cx="3243072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2211" y="824483"/>
            <a:ext cx="2449067" cy="3197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0371" y="5036387"/>
            <a:ext cx="8555355" cy="1684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71500">
              <a:lnSpc>
                <a:spcPts val="2150"/>
              </a:lnSpc>
              <a:spcBef>
                <a:spcPts val="180"/>
              </a:spcBef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Sophia uses </a:t>
            </a:r>
            <a:r>
              <a:rPr sz="1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voice recognition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(speech-to-text) technology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from </a:t>
            </a:r>
            <a:r>
              <a:rPr sz="1800" spc="-5" dirty="0">
                <a:solidFill>
                  <a:srgbClr val="0B0080"/>
                </a:solidFill>
                <a:latin typeface="Arial"/>
                <a:cs typeface="Arial"/>
              </a:rPr>
              <a:t>Alphabet </a:t>
            </a:r>
            <a:r>
              <a:rPr sz="1800" dirty="0">
                <a:solidFill>
                  <a:srgbClr val="0B0080"/>
                </a:solidFill>
                <a:latin typeface="Arial"/>
                <a:cs typeface="Arial"/>
              </a:rPr>
              <a:t>Inc </a:t>
            </a:r>
            <a:r>
              <a:rPr sz="1800" spc="-5" dirty="0">
                <a:solidFill>
                  <a:srgbClr val="0B0080"/>
                </a:solidFill>
                <a:latin typeface="Arial"/>
                <a:cs typeface="Arial"/>
              </a:rPr>
              <a:t>of  Google.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24765" marR="5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---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Sophia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does utilize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AI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methods including face tracking, emotion recognition, and robotic 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movements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generated by deep neural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networks</a:t>
            </a:r>
            <a:r>
              <a:rPr sz="1800" spc="-5" dirty="0">
                <a:latin typeface="Times New Roman"/>
                <a:cs typeface="Times New Roman"/>
              </a:rPr>
              <a:t>. </a:t>
            </a:r>
            <a:r>
              <a:rPr sz="1800" spc="-20" dirty="0">
                <a:latin typeface="Times New Roman"/>
                <a:cs typeface="Times New Roman"/>
              </a:rPr>
              <a:t>Sophia’s </a:t>
            </a:r>
            <a:r>
              <a:rPr sz="1800" dirty="0">
                <a:latin typeface="Times New Roman"/>
                <a:cs typeface="Times New Roman"/>
              </a:rPr>
              <a:t>dialogue is generated via a decision  tree, but is integrated </a:t>
            </a:r>
            <a:r>
              <a:rPr sz="1800" spc="-5" dirty="0">
                <a:latin typeface="Times New Roman"/>
                <a:cs typeface="Times New Roman"/>
              </a:rPr>
              <a:t>with </a:t>
            </a:r>
            <a:r>
              <a:rPr sz="1800" dirty="0">
                <a:latin typeface="Times New Roman"/>
                <a:cs typeface="Times New Roman"/>
              </a:rPr>
              <a:t>these outputs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uniquely.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60235" y="548640"/>
            <a:ext cx="2667000" cy="424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9800" y="483108"/>
            <a:ext cx="7315200" cy="6832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5691" y="1744979"/>
            <a:ext cx="562356" cy="4888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1727" y="2250569"/>
            <a:ext cx="337185" cy="43002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b="1" spc="-10" dirty="0">
                <a:solidFill>
                  <a:srgbClr val="0000FF"/>
                </a:solidFill>
                <a:latin typeface="Arial"/>
                <a:cs typeface="Arial"/>
              </a:rPr>
              <a:t>Deep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Learning Review in</a:t>
            </a:r>
            <a:r>
              <a:rPr sz="2200" b="1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Arial"/>
                <a:cs typeface="Arial"/>
              </a:rPr>
              <a:t>Nature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41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479" y="3102356"/>
            <a:ext cx="568007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6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191135" algn="l"/>
              </a:tabLst>
            </a:pPr>
            <a:r>
              <a:rPr sz="2400" dirty="0">
                <a:latin typeface="Arial"/>
                <a:cs typeface="Arial"/>
              </a:rPr>
              <a:t>Stacked </a:t>
            </a:r>
            <a:r>
              <a:rPr sz="2400" spc="-5" dirty="0">
                <a:latin typeface="Arial"/>
                <a:cs typeface="Arial"/>
              </a:rPr>
              <a:t>Denoising Autoencoder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(SDAE)</a:t>
            </a:r>
            <a:endParaRPr sz="2400">
              <a:latin typeface="Arial"/>
              <a:cs typeface="Arial"/>
            </a:endParaRPr>
          </a:p>
          <a:p>
            <a:pPr marL="190500" indent="-178435">
              <a:lnSpc>
                <a:spcPct val="100000"/>
              </a:lnSpc>
              <a:spcBef>
                <a:spcPts val="575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191135" algn="l"/>
              </a:tabLst>
            </a:pPr>
            <a:r>
              <a:rPr sz="2400" spc="-5" dirty="0">
                <a:latin typeface="Arial"/>
                <a:cs typeface="Arial"/>
              </a:rPr>
              <a:t>Deep Belief Network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(DBN)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479" y="4492244"/>
            <a:ext cx="5188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191135" algn="l"/>
              </a:tabLst>
            </a:pPr>
            <a:r>
              <a:rPr sz="2400" spc="-5" dirty="0">
                <a:latin typeface="Arial"/>
                <a:cs typeface="Arial"/>
              </a:rPr>
              <a:t>Convolutional Neural Network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(CNN)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479" y="5370067"/>
            <a:ext cx="4795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Wingdings"/>
              <a:buChar char=""/>
              <a:tabLst>
                <a:tab pos="191135" algn="l"/>
              </a:tabLst>
            </a:pPr>
            <a:r>
              <a:rPr sz="2400" spc="-5" dirty="0">
                <a:latin typeface="Arial"/>
                <a:cs typeface="Arial"/>
              </a:rPr>
              <a:t>Long Short-Term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(LSTM)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2286000"/>
            <a:ext cx="8305800" cy="553720"/>
          </a:xfrm>
          <a:prstGeom prst="rect">
            <a:avLst/>
          </a:prstGeom>
          <a:solidFill>
            <a:srgbClr val="8EFFE1"/>
          </a:solidFill>
        </p:spPr>
        <p:txBody>
          <a:bodyPr vert="horz" wrap="square" lIns="0" tIns="1009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5"/>
              </a:spcBef>
            </a:pPr>
            <a:r>
              <a:rPr sz="2600" i="0" dirty="0">
                <a:solidFill>
                  <a:srgbClr val="0000FF"/>
                </a:solidFill>
                <a:latin typeface="Arial"/>
                <a:cs typeface="Arial"/>
              </a:rPr>
              <a:t>Prominent Deep </a:t>
            </a:r>
            <a:r>
              <a:rPr sz="2600" i="0" spc="-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2600" i="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600" i="0" dirty="0">
                <a:solidFill>
                  <a:srgbClr val="0000FF"/>
                </a:solidFill>
                <a:latin typeface="Arial"/>
                <a:cs typeface="Arial"/>
              </a:rPr>
              <a:t>Methods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3151632"/>
            <a:ext cx="426720" cy="890269"/>
          </a:xfrm>
          <a:custGeom>
            <a:avLst/>
            <a:gdLst/>
            <a:ahLst/>
            <a:cxnLst/>
            <a:rect l="l" t="t" r="r" b="b"/>
            <a:pathLst>
              <a:path w="426720" h="890270">
                <a:moveTo>
                  <a:pt x="0" y="0"/>
                </a:moveTo>
                <a:lnTo>
                  <a:pt x="0" y="890015"/>
                </a:lnTo>
                <a:lnTo>
                  <a:pt x="67836" y="888114"/>
                </a:lnTo>
                <a:lnTo>
                  <a:pt x="126455" y="882847"/>
                </a:lnTo>
                <a:lnTo>
                  <a:pt x="172492" y="874873"/>
                </a:lnTo>
                <a:lnTo>
                  <a:pt x="202582" y="864851"/>
                </a:lnTo>
                <a:lnTo>
                  <a:pt x="213359" y="853439"/>
                </a:lnTo>
                <a:lnTo>
                  <a:pt x="213359" y="480059"/>
                </a:lnTo>
                <a:lnTo>
                  <a:pt x="224284" y="469391"/>
                </a:lnTo>
                <a:lnTo>
                  <a:pt x="254666" y="459821"/>
                </a:lnTo>
                <a:lnTo>
                  <a:pt x="300922" y="452079"/>
                </a:lnTo>
                <a:lnTo>
                  <a:pt x="359468" y="446897"/>
                </a:lnTo>
                <a:lnTo>
                  <a:pt x="426720" y="445007"/>
                </a:lnTo>
                <a:lnTo>
                  <a:pt x="359468" y="443264"/>
                </a:lnTo>
                <a:lnTo>
                  <a:pt x="300922" y="438375"/>
                </a:lnTo>
                <a:lnTo>
                  <a:pt x="254666" y="430853"/>
                </a:lnTo>
                <a:lnTo>
                  <a:pt x="224284" y="421209"/>
                </a:lnTo>
                <a:lnTo>
                  <a:pt x="213359" y="409955"/>
                </a:lnTo>
                <a:lnTo>
                  <a:pt x="213359" y="36575"/>
                </a:lnTo>
                <a:lnTo>
                  <a:pt x="202582" y="25164"/>
                </a:lnTo>
                <a:lnTo>
                  <a:pt x="172492" y="15142"/>
                </a:lnTo>
                <a:lnTo>
                  <a:pt x="126455" y="7168"/>
                </a:lnTo>
                <a:lnTo>
                  <a:pt x="67836" y="1901"/>
                </a:lnTo>
                <a:lnTo>
                  <a:pt x="0" y="0"/>
                </a:lnTo>
                <a:close/>
              </a:path>
            </a:pathLst>
          </a:custGeom>
          <a:solidFill>
            <a:srgbClr val="00E4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34200" y="3151631"/>
            <a:ext cx="426720" cy="890269"/>
          </a:xfrm>
          <a:custGeom>
            <a:avLst/>
            <a:gdLst/>
            <a:ahLst/>
            <a:cxnLst/>
            <a:rect l="l" t="t" r="r" b="b"/>
            <a:pathLst>
              <a:path w="426720" h="890270">
                <a:moveTo>
                  <a:pt x="0" y="0"/>
                </a:moveTo>
                <a:lnTo>
                  <a:pt x="67836" y="1901"/>
                </a:lnTo>
                <a:lnTo>
                  <a:pt x="126455" y="7168"/>
                </a:lnTo>
                <a:lnTo>
                  <a:pt x="172492" y="15142"/>
                </a:lnTo>
                <a:lnTo>
                  <a:pt x="213359" y="36575"/>
                </a:lnTo>
                <a:lnTo>
                  <a:pt x="213359" y="409955"/>
                </a:lnTo>
                <a:lnTo>
                  <a:pt x="224284" y="421209"/>
                </a:lnTo>
                <a:lnTo>
                  <a:pt x="254666" y="430853"/>
                </a:lnTo>
                <a:lnTo>
                  <a:pt x="300922" y="438375"/>
                </a:lnTo>
                <a:lnTo>
                  <a:pt x="359468" y="443264"/>
                </a:lnTo>
                <a:lnTo>
                  <a:pt x="426719" y="445007"/>
                </a:lnTo>
                <a:lnTo>
                  <a:pt x="359468" y="446897"/>
                </a:lnTo>
                <a:lnTo>
                  <a:pt x="300922" y="452079"/>
                </a:lnTo>
                <a:lnTo>
                  <a:pt x="254666" y="459821"/>
                </a:lnTo>
                <a:lnTo>
                  <a:pt x="224284" y="469391"/>
                </a:lnTo>
                <a:lnTo>
                  <a:pt x="213359" y="480059"/>
                </a:lnTo>
                <a:lnTo>
                  <a:pt x="213359" y="853439"/>
                </a:lnTo>
                <a:lnTo>
                  <a:pt x="202582" y="864851"/>
                </a:lnTo>
                <a:lnTo>
                  <a:pt x="172492" y="874873"/>
                </a:lnTo>
                <a:lnTo>
                  <a:pt x="126455" y="882847"/>
                </a:lnTo>
                <a:lnTo>
                  <a:pt x="67836" y="888114"/>
                </a:lnTo>
                <a:lnTo>
                  <a:pt x="0" y="890015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39659" y="3176955"/>
            <a:ext cx="18624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Final Architecture 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as NN but  preparation</a:t>
            </a:r>
            <a:r>
              <a:rPr sz="18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differs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4263" y="4534839"/>
            <a:ext cx="2027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2D</a:t>
            </a:r>
            <a:r>
              <a:rPr sz="18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data  e.g.,</a:t>
            </a:r>
            <a:r>
              <a:rPr sz="180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4263" y="5426379"/>
            <a:ext cx="16503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Developed </a:t>
            </a:r>
            <a:r>
              <a:rPr sz="1800" dirty="0">
                <a:solidFill>
                  <a:srgbClr val="0000FF"/>
                </a:solidFill>
                <a:latin typeface="Arial"/>
                <a:cs typeface="Arial"/>
              </a:rPr>
              <a:t>for  </a:t>
            </a: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Sequential</a:t>
            </a:r>
            <a:r>
              <a:rPr sz="180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41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9354" y="4953000"/>
            <a:ext cx="758224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0000FF"/>
                </a:solidFill>
                <a:latin typeface="Arial"/>
                <a:cs typeface="Arial"/>
              </a:rPr>
              <a:t>No stopping of Deep Learning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7C07CE-8B00-6CC8-F45A-ED47FF93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11" y="1936279"/>
            <a:ext cx="2543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2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/>
              <a:t>AI </a:t>
            </a:r>
            <a:r>
              <a:rPr spc="-5" dirty="0"/>
              <a:t>-&gt;Machine </a:t>
            </a:r>
            <a:r>
              <a:rPr dirty="0"/>
              <a:t>Learning-&gt;Deep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6444" y="1064783"/>
            <a:ext cx="433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2927" y="6881890"/>
            <a:ext cx="7568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/>
                <a:cs typeface="Times New Roman"/>
              </a:rPr>
              <a:t>https://</a:t>
            </a:r>
            <a:r>
              <a:rPr sz="1400" b="1" spc="-5" dirty="0">
                <a:latin typeface="Times New Roman"/>
                <a:cs typeface="Times New Roman"/>
                <a:hlinkClick r:id="rId3"/>
              </a:rPr>
              <a:t>www.argility.com/argility-ecosystem-solutions/industry-4-0/machine-learning-deep-learning/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2827" y="1661160"/>
            <a:ext cx="5495544" cy="531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6960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 -&gt;Machine Learning-&gt;Deep</a:t>
            </a:r>
            <a:r>
              <a:rPr spc="-9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4823" y="1064783"/>
            <a:ext cx="434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393" y="1950211"/>
            <a:ext cx="8204200" cy="438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Artificial Intelligence</a:t>
            </a:r>
            <a:r>
              <a:rPr sz="2400" spc="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(AI)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Times New Roman"/>
                <a:cs typeface="Times New Roman"/>
              </a:rPr>
              <a:t>AI </a:t>
            </a:r>
            <a:r>
              <a:rPr sz="2000" dirty="0">
                <a:latin typeface="Times New Roman"/>
                <a:cs typeface="Times New Roman"/>
              </a:rPr>
              <a:t>is the broadest </a:t>
            </a:r>
            <a:r>
              <a:rPr sz="2000" spc="-5" dirty="0">
                <a:latin typeface="Times New Roman"/>
                <a:cs typeface="Times New Roman"/>
              </a:rPr>
              <a:t>term, </a:t>
            </a:r>
            <a:r>
              <a:rPr sz="2000" dirty="0">
                <a:latin typeface="Times New Roman"/>
                <a:cs typeface="Times New Roman"/>
              </a:rPr>
              <a:t>applying to any technique that enables </a:t>
            </a:r>
            <a:r>
              <a:rPr sz="2000" spc="-5" dirty="0">
                <a:latin typeface="Times New Roman"/>
                <a:cs typeface="Times New Roman"/>
              </a:rPr>
              <a:t>computers </a:t>
            </a:r>
            <a:r>
              <a:rPr sz="2000" dirty="0">
                <a:latin typeface="Times New Roman"/>
                <a:cs typeface="Times New Roman"/>
              </a:rPr>
              <a:t>to  </a:t>
            </a:r>
            <a:r>
              <a:rPr sz="2000" spc="-10" dirty="0">
                <a:latin typeface="Times New Roman"/>
                <a:cs typeface="Times New Roman"/>
              </a:rPr>
              <a:t>mimic </a:t>
            </a:r>
            <a:r>
              <a:rPr sz="2000" spc="-5" dirty="0">
                <a:latin typeface="Times New Roman"/>
                <a:cs typeface="Times New Roman"/>
              </a:rPr>
              <a:t>human </a:t>
            </a:r>
            <a:r>
              <a:rPr sz="2000" dirty="0">
                <a:latin typeface="Times New Roman"/>
                <a:cs typeface="Times New Roman"/>
              </a:rPr>
              <a:t>intelligence, </a:t>
            </a:r>
            <a:r>
              <a:rPr sz="2000" spc="-5" dirty="0">
                <a:latin typeface="Times New Roman"/>
                <a:cs typeface="Times New Roman"/>
              </a:rPr>
              <a:t>using </a:t>
            </a:r>
            <a:r>
              <a:rPr sz="2000" dirty="0">
                <a:latin typeface="Times New Roman"/>
                <a:cs typeface="Times New Roman"/>
              </a:rPr>
              <a:t>logic, if-then rules, </a:t>
            </a:r>
            <a:r>
              <a:rPr sz="2000" spc="-5" dirty="0">
                <a:latin typeface="Times New Roman"/>
                <a:cs typeface="Times New Roman"/>
              </a:rPr>
              <a:t>decision </a:t>
            </a:r>
            <a:r>
              <a:rPr sz="2000" dirty="0">
                <a:latin typeface="Times New Roman"/>
                <a:cs typeface="Times New Roman"/>
              </a:rPr>
              <a:t>trees, and</a:t>
            </a:r>
            <a:r>
              <a:rPr sz="2000" spc="-1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  </a:t>
            </a:r>
            <a:r>
              <a:rPr sz="2000" dirty="0">
                <a:latin typeface="Times New Roman"/>
                <a:cs typeface="Times New Roman"/>
              </a:rPr>
              <a:t>learning (including deep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learning).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R="5359400" algn="r">
              <a:lnSpc>
                <a:spcPts val="287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Machine</a:t>
            </a:r>
            <a:r>
              <a:rPr sz="240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marR="13335" indent="76200">
              <a:lnSpc>
                <a:spcPts val="2880"/>
              </a:lnSpc>
              <a:spcBef>
                <a:spcPts val="85"/>
              </a:spcBef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subset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AI </a:t>
            </a:r>
            <a:r>
              <a:rPr sz="2400" dirty="0">
                <a:latin typeface="Times New Roman"/>
                <a:cs typeface="Times New Roman"/>
              </a:rPr>
              <a:t>that includes that enable </a:t>
            </a:r>
            <a:r>
              <a:rPr sz="2400" spc="-5" dirty="0">
                <a:latin typeface="Times New Roman"/>
                <a:cs typeface="Times New Roman"/>
              </a:rPr>
              <a:t>machines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improve  </a:t>
            </a:r>
            <a:r>
              <a:rPr sz="2400" dirty="0">
                <a:latin typeface="Times New Roman"/>
                <a:cs typeface="Times New Roman"/>
              </a:rPr>
              <a:t>at </a:t>
            </a:r>
            <a:r>
              <a:rPr sz="2400" spc="-5" dirty="0">
                <a:latin typeface="Times New Roman"/>
                <a:cs typeface="Times New Roman"/>
              </a:rPr>
              <a:t>tasks with </a:t>
            </a:r>
            <a:r>
              <a:rPr sz="2400" dirty="0">
                <a:latin typeface="Times New Roman"/>
                <a:cs typeface="Times New Roman"/>
              </a:rPr>
              <a:t>experience. The category includes deep</a:t>
            </a:r>
            <a:r>
              <a:rPr sz="2400" spc="-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learning.</a:t>
            </a:r>
            <a:endParaRPr sz="2400">
              <a:latin typeface="Times New Roman"/>
              <a:cs typeface="Times New Roman"/>
            </a:endParaRPr>
          </a:p>
          <a:p>
            <a:pPr marR="5384165" algn="r">
              <a:lnSpc>
                <a:spcPts val="2870"/>
              </a:lnSpc>
              <a:spcBef>
                <a:spcPts val="232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Deep</a:t>
            </a:r>
            <a:r>
              <a:rPr sz="24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812165" marR="238125">
              <a:lnSpc>
                <a:spcPts val="2640"/>
              </a:lnSpc>
              <a:spcBef>
                <a:spcPts val="85"/>
              </a:spcBef>
            </a:pPr>
            <a:r>
              <a:rPr sz="2200" spc="-5" dirty="0">
                <a:latin typeface="Times New Roman"/>
                <a:cs typeface="Times New Roman"/>
              </a:rPr>
              <a:t>The subset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machine learning composed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algorithms to train  itself to perform tasks, like </a:t>
            </a:r>
            <a:r>
              <a:rPr sz="2200" spc="-10" dirty="0">
                <a:latin typeface="Times New Roman"/>
                <a:cs typeface="Times New Roman"/>
              </a:rPr>
              <a:t>speech </a:t>
            </a:r>
            <a:r>
              <a:rPr sz="2200" spc="-5" dirty="0">
                <a:latin typeface="Times New Roman"/>
                <a:cs typeface="Times New Roman"/>
              </a:rPr>
              <a:t>and image recognition, by  </a:t>
            </a:r>
            <a:r>
              <a:rPr sz="2200" dirty="0">
                <a:latin typeface="Times New Roman"/>
                <a:cs typeface="Times New Roman"/>
              </a:rPr>
              <a:t>exposing </a:t>
            </a:r>
            <a:r>
              <a:rPr sz="2200" spc="-5" dirty="0">
                <a:latin typeface="Times New Roman"/>
                <a:cs typeface="Times New Roman"/>
              </a:rPr>
              <a:t>multilayered neural </a:t>
            </a:r>
            <a:r>
              <a:rPr sz="2200" dirty="0">
                <a:latin typeface="Times New Roman"/>
                <a:cs typeface="Times New Roman"/>
              </a:rPr>
              <a:t>networks </a:t>
            </a:r>
            <a:r>
              <a:rPr sz="2200" spc="-5" dirty="0"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7030A0"/>
                </a:solidFill>
                <a:latin typeface="Times New Roman"/>
                <a:cs typeface="Times New Roman"/>
              </a:rPr>
              <a:t>vast amounts of</a:t>
            </a:r>
            <a:r>
              <a:rPr sz="2200" spc="4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7030A0"/>
                </a:solidFill>
                <a:latin typeface="Times New Roman"/>
                <a:cs typeface="Times New Roman"/>
              </a:rPr>
              <a:t>data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6960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 -&gt;Machine Learning-&gt;Deep</a:t>
            </a:r>
            <a:r>
              <a:rPr spc="-9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877824" y="2209800"/>
            <a:ext cx="8037576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4823" y="1064783"/>
            <a:ext cx="4349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/>
              <a:t>AI </a:t>
            </a:r>
            <a:r>
              <a:rPr spc="-5" dirty="0"/>
              <a:t>-&gt;Machine </a:t>
            </a:r>
            <a:r>
              <a:rPr dirty="0"/>
              <a:t>Learning-&gt;Deep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0845" y="1064783"/>
            <a:ext cx="558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3247" y="2435351"/>
            <a:ext cx="7554468" cy="397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8175" y="1105940"/>
            <a:ext cx="7466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solidFill>
                  <a:srgbClr val="0000FF"/>
                </a:solidFill>
                <a:latin typeface="Times New Roman"/>
                <a:cs typeface="Times New Roman"/>
              </a:rPr>
              <a:t>History and Background of Deep</a:t>
            </a:r>
            <a:r>
              <a:rPr i="0" spc="-1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1588" y="1064783"/>
            <a:ext cx="548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45" dirty="0">
                <a:solidFill>
                  <a:srgbClr val="00B050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2046732"/>
            <a:ext cx="8945880" cy="420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9676" y="6895592"/>
            <a:ext cx="8413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https://beamandrew.github.io/deeplearning/2017/02/23/deep_learning_101_part1.html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7804" y="2052827"/>
            <a:ext cx="762000" cy="783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5590" y="2151379"/>
            <a:ext cx="1400810" cy="93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2485">
              <a:lnSpc>
                <a:spcPts val="144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1906</a:t>
            </a:r>
            <a:endParaRPr sz="1200">
              <a:latin typeface="Times New Roman"/>
              <a:cs typeface="Times New Roman"/>
            </a:endParaRPr>
          </a:p>
          <a:p>
            <a:pPr marL="832485" marR="5080">
              <a:lnSpc>
                <a:spcPts val="1200"/>
              </a:lnSpc>
              <a:spcBef>
                <a:spcPts val="35"/>
              </a:spcBef>
            </a:pPr>
            <a:r>
              <a:rPr sz="1000" spc="-5" dirty="0">
                <a:latin typeface="Times New Roman"/>
                <a:cs typeface="Times New Roman"/>
              </a:rPr>
              <a:t>Neuron/  Nerve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Cell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latin typeface="Times New Roman"/>
                <a:cs typeface="Times New Roman"/>
              </a:rPr>
              <a:t>Ramon </a:t>
            </a:r>
            <a:r>
              <a:rPr sz="1100" dirty="0">
                <a:latin typeface="Times New Roman"/>
                <a:cs typeface="Times New Roman"/>
              </a:rPr>
              <a:t>y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Cajal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7622" y="6016204"/>
            <a:ext cx="3685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Solving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Real-Life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Problem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with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Extracted</a:t>
            </a:r>
            <a:r>
              <a:rPr sz="1400" spc="-1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Features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61376" y="6294120"/>
            <a:ext cx="1417320" cy="307975"/>
          </a:xfrm>
          <a:prstGeom prst="rect">
            <a:avLst/>
          </a:prstGeom>
          <a:solidFill>
            <a:srgbClr val="AD8C01"/>
          </a:solidFill>
        </p:spPr>
        <p:txBody>
          <a:bodyPr vert="horz" wrap="square" lIns="0" tIns="4000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sz="1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Leaning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4832" y="6031538"/>
            <a:ext cx="1256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Artificial</a:t>
            </a:r>
            <a:r>
              <a:rPr sz="1400" spc="-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Neuron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900" y="6283452"/>
            <a:ext cx="7124700" cy="307975"/>
          </a:xfrm>
          <a:prstGeom prst="rect">
            <a:avLst/>
          </a:prstGeom>
          <a:solidFill>
            <a:srgbClr val="FEDF59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Development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0000FF"/>
                </a:solidFill>
                <a:latin typeface="Times New Roman"/>
                <a:cs typeface="Times New Roman"/>
              </a:rPr>
              <a:t>Traditional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sz="1400" spc="-10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" y="1353311"/>
            <a:ext cx="8542019" cy="54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202" y="947927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0"/>
                </a:moveTo>
                <a:lnTo>
                  <a:pt x="0" y="1053084"/>
                </a:lnTo>
              </a:path>
            </a:pathLst>
          </a:custGeom>
          <a:ln w="32003">
            <a:solidFill>
              <a:srgbClr val="1C1C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6547" y="1105940"/>
            <a:ext cx="15170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2752344"/>
            <a:ext cx="8343900" cy="456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426" y="1064783"/>
            <a:ext cx="560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B050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416" y="1855647"/>
            <a:ext cx="8623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222222"/>
                </a:solidFill>
                <a:latin typeface="Arial"/>
                <a:cs typeface="Arial"/>
              </a:rPr>
              <a:t>machine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uses </a:t>
            </a:r>
            <a:r>
              <a:rPr sz="1800" spc="-15" dirty="0">
                <a:solidFill>
                  <a:srgbClr val="0B0080"/>
                </a:solidFill>
                <a:latin typeface="Arial"/>
                <a:cs typeface="Arial"/>
              </a:rPr>
              <a:t>power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apply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forces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and control movement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perform an intended  action. Machines include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system of </a:t>
            </a:r>
            <a:r>
              <a:rPr sz="1800" spc="-5" dirty="0">
                <a:solidFill>
                  <a:srgbClr val="0B0080"/>
                </a:solidFill>
                <a:latin typeface="Arial"/>
                <a:cs typeface="Arial"/>
              </a:rPr>
              <a:t>mechanisms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that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shape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actuator input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achieve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specific application of output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forces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800" spc="5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movement.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1553</Words>
  <Application>Microsoft Office PowerPoint</Application>
  <PresentationFormat>Custom</PresentationFormat>
  <Paragraphs>236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SimSun</vt:lpstr>
      <vt:lpstr>Arial</vt:lpstr>
      <vt:lpstr>Calibri</vt:lpstr>
      <vt:lpstr>Segoe UI</vt:lpstr>
      <vt:lpstr>Symbol</vt:lpstr>
      <vt:lpstr>Times New Roman</vt:lpstr>
      <vt:lpstr>Wingdings</vt:lpstr>
      <vt:lpstr>Office Theme</vt:lpstr>
      <vt:lpstr>Neural Networks and  Deep Learning</vt:lpstr>
      <vt:lpstr>Slide Credits and heartful thanks to</vt:lpstr>
      <vt:lpstr>“Yesterday I was clever,</vt:lpstr>
      <vt:lpstr>AI -&gt;Machine Learning-&gt;Deep Learning</vt:lpstr>
      <vt:lpstr>AI -&gt;Machine Learning-&gt;Deep Learning</vt:lpstr>
      <vt:lpstr>AI -&gt;Machine Learning-&gt;Deep Learning</vt:lpstr>
      <vt:lpstr>AI -&gt;Machine Learning-&gt;Deep Learning</vt:lpstr>
      <vt:lpstr>History and Background of Deep Learning</vt:lpstr>
      <vt:lpstr>Machine</vt:lpstr>
      <vt:lpstr>Learning (Human)</vt:lpstr>
      <vt:lpstr>Machine Learning</vt:lpstr>
      <vt:lpstr>Neuron : Learning Element in Brain (Discovered in 1906)</vt:lpstr>
      <vt:lpstr>PowerPoint Presentation</vt:lpstr>
      <vt:lpstr>Ability of Single Neuron : Solving Linear Problem</vt:lpstr>
      <vt:lpstr>Ability of Single Neuron: Unable to Solve  Nonlinear Problem</vt:lpstr>
      <vt:lpstr>XOR solution with Hidden Neuron</vt:lpstr>
      <vt:lpstr>Neural Network: Hidden Layer Enhances Ability</vt:lpstr>
      <vt:lpstr>How to get appropriate weight set?</vt:lpstr>
      <vt:lpstr>PowerPoint Presentation</vt:lpstr>
      <vt:lpstr>Back-propagation(BP)</vt:lpstr>
      <vt:lpstr>Applications of Machine Learning</vt:lpstr>
      <vt:lpstr>PowerPoint Presentation</vt:lpstr>
      <vt:lpstr>Benchmark Problems</vt:lpstr>
      <vt:lpstr>Benchmark Problems</vt:lpstr>
      <vt:lpstr>Machine Learning Process</vt:lpstr>
      <vt:lpstr>Machine Learning Process (Different View)</vt:lpstr>
      <vt:lpstr>Why Deep Architecture?</vt:lpstr>
      <vt:lpstr>Motivation of Deep Learning</vt:lpstr>
      <vt:lpstr>Machine Learning vs Deep Learning</vt:lpstr>
      <vt:lpstr>Machine Learning vs Deep Learning</vt:lpstr>
      <vt:lpstr>Understanding Deep Learning</vt:lpstr>
      <vt:lpstr>Understanding Deep Learning</vt:lpstr>
      <vt:lpstr>When to use Deep Learning (DL)?</vt:lpstr>
      <vt:lpstr>PowerPoint Presentation</vt:lpstr>
      <vt:lpstr>PowerPoint Presentation</vt:lpstr>
      <vt:lpstr>PowerPoint Presentation</vt:lpstr>
      <vt:lpstr>PowerPoint Presentation</vt:lpstr>
      <vt:lpstr>Prominent Deep Learning Methods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 Deep Learning</dc:title>
  <cp:lastModifiedBy>Md_Ferdous</cp:lastModifiedBy>
  <cp:revision>5</cp:revision>
  <dcterms:created xsi:type="dcterms:W3CDTF">2024-01-21T12:30:38Z</dcterms:created>
  <dcterms:modified xsi:type="dcterms:W3CDTF">2024-01-21T12:47:55Z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2020-10-06T00:00:00Z</vt:filetime>
  </property>
  <property fmtid="{D5CDD505-2E9C-101B-9397-08002B2CF9AE}" pid="3" name="LastSaved">
    <vt:filetime>2024-01-21T00:00:00Z</vt:filetime>
  </property>
</Properties>
</file>